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78" r:id="rId2"/>
    <p:sldId id="259" r:id="rId3"/>
    <p:sldId id="274" r:id="rId4"/>
    <p:sldId id="275" r:id="rId5"/>
    <p:sldId id="276"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57" r:id="rId21"/>
    <p:sldId id="258" r:id="rId2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130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8D8D4E-093E-4BD3-B98B-DAE9E00CAB73}" type="datetimeFigureOut">
              <a:rPr lang="id-ID" smtClean="0"/>
              <a:pPr/>
              <a:t>19/10/2014</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id-ID" smtClean="0"/>
              <a:t>BISNIS INTERNASIONAL/SN642033</a:t>
            </a:r>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21FDD-FB96-4474-A456-1A87255CA679}" type="slidenum">
              <a:rPr lang="id-ID" smtClean="0"/>
              <a:pPr/>
              <a:t>‹#›</a:t>
            </a:fld>
            <a:endParaRPr lang="id-ID"/>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5B8F3E-0B6D-4C09-835F-9EEC5D21400B}" type="datetimeFigureOut">
              <a:rPr lang="id-ID" smtClean="0"/>
              <a:pPr/>
              <a:t>19/10/2014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id-ID" smtClean="0"/>
              <a:t>BISNIS INTERNASIONAL/SN642033</a:t>
            </a: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FDD366-1131-4D22-B264-4E8BDE01E1A6}" type="slidenum">
              <a:rPr lang="id-ID" smtClean="0"/>
              <a:pPr/>
              <a:t>‹#›</a:t>
            </a:fld>
            <a:endParaRPr lang="id-ID"/>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1A68CF-8897-4E20-9AB8-468108EC54BD}"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1A68CF-8897-4E20-9AB8-468108EC54BD}"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1A68CF-8897-4E20-9AB8-468108EC54BD}"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id-ID" smtClean="0"/>
              <a:t>BISNIS INTERNASIONAL/SN642033</a:t>
            </a:r>
            <a:endParaRPr lang="id-ID"/>
          </a:p>
        </p:txBody>
      </p:sp>
      <p:sp>
        <p:nvSpPr>
          <p:cNvPr id="6" name="Slide Number Placeholder 5"/>
          <p:cNvSpPr>
            <a:spLocks noGrp="1"/>
          </p:cNvSpPr>
          <p:nvPr>
            <p:ph type="sldNum" sz="quarter" idx="12"/>
          </p:nvPr>
        </p:nvSpPr>
        <p:spPr/>
        <p:txBody>
          <a:bodyPr/>
          <a:lstStyle/>
          <a:p>
            <a:fld id="{F7DBCAA5-10B7-47F4-A875-414E0C1BC79D}" type="slidenum">
              <a:rPr lang="id-ID" smtClean="0"/>
              <a:pPr/>
              <a:t>‹#›</a:t>
            </a:fld>
            <a:endParaRPr lang="id-ID"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id-ID" smtClean="0"/>
              <a:t>BISNIS INTERNASIONAL/SN642033</a:t>
            </a:r>
            <a:endParaRPr lang="id-ID"/>
          </a:p>
        </p:txBody>
      </p:sp>
      <p:sp>
        <p:nvSpPr>
          <p:cNvPr id="4" name="Slide Number Placeholder 3"/>
          <p:cNvSpPr>
            <a:spLocks noGrp="1"/>
          </p:cNvSpPr>
          <p:nvPr>
            <p:ph type="sldNum" sz="quarter" idx="12"/>
          </p:nvPr>
        </p:nvSpPr>
        <p:spPr/>
        <p:txBody>
          <a:bodyPr/>
          <a:lstStyle/>
          <a:p>
            <a:fld id="{F7DBCAA5-10B7-47F4-A875-414E0C1BC79D}"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BISNIS INTERNASIONAL/SN642033</a:t>
            </a:r>
            <a:endParaRPr lang="en-US"/>
          </a:p>
        </p:txBody>
      </p:sp>
      <p:sp>
        <p:nvSpPr>
          <p:cNvPr id="6" name="Slide Number Placeholder 5"/>
          <p:cNvSpPr>
            <a:spLocks noGrp="1"/>
          </p:cNvSpPr>
          <p:nvPr>
            <p:ph type="sldNum" sz="quarter" idx="12"/>
          </p:nvPr>
        </p:nvSpPr>
        <p:spPr/>
        <p:txBody>
          <a:bodyPr/>
          <a:lstStyle>
            <a:lvl1pPr>
              <a:defRPr/>
            </a:lvl1pPr>
          </a:lstStyle>
          <a:p>
            <a:pPr>
              <a:defRPr/>
            </a:pPr>
            <a:fld id="{2FA9B46F-94D1-438F-8B5F-924D11C2ADA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BISNIS INTERNASIONAL/SN642033</a:t>
            </a:r>
            <a:endParaRPr lang="en-US"/>
          </a:p>
        </p:txBody>
      </p:sp>
      <p:sp>
        <p:nvSpPr>
          <p:cNvPr id="6" name="Slide Number Placeholder 5"/>
          <p:cNvSpPr>
            <a:spLocks noGrp="1"/>
          </p:cNvSpPr>
          <p:nvPr>
            <p:ph type="sldNum" sz="quarter" idx="12"/>
          </p:nvPr>
        </p:nvSpPr>
        <p:spPr/>
        <p:txBody>
          <a:bodyPr/>
          <a:lstStyle>
            <a:lvl1pPr>
              <a:defRPr/>
            </a:lvl1pPr>
          </a:lstStyle>
          <a:p>
            <a:pPr>
              <a:defRPr/>
            </a:pPr>
            <a:fld id="{38E7DB15-A257-48B6-A19B-B5D0BCE3DF8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d-ID" smtClean="0"/>
              <a:t>BISNIS INTERNASIONAL/SN642033</a:t>
            </a: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BCAA5-10B7-47F4-A875-414E0C1BC79D}" type="slidenum">
              <a:rPr lang="id-ID" smtClean="0"/>
              <a:pPr/>
              <a:t>‹#›</a:t>
            </a:fld>
            <a:endParaRPr lang="id-ID"/>
          </a:p>
        </p:txBody>
      </p:sp>
      <p:pic>
        <p:nvPicPr>
          <p:cNvPr id="3074" name="Picture 2" descr="https://encrypted-tbn2.gstatic.com/images?q=tbn:ANd9GcQRpqWbDCVkOrHALfZ19H2dOnh9ounvKJZDOHOnAfZT6vZzPRW4"/>
          <p:cNvPicPr>
            <a:picLocks noChangeAspect="1" noChangeArrowheads="1"/>
          </p:cNvPicPr>
          <p:nvPr userDrawn="1"/>
        </p:nvPicPr>
        <p:blipFill>
          <a:blip r:embed="rId6"/>
          <a:srcRect/>
          <a:stretch>
            <a:fillRect/>
          </a:stretch>
        </p:blipFill>
        <p:spPr bwMode="auto">
          <a:xfrm>
            <a:off x="0" y="0"/>
            <a:ext cx="1905000" cy="781051"/>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audio" Target="../media/audio6.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audio" Target="../media/audio7.wav"/><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13.xml.rels><?xml version="1.0" encoding="UTF-8" standalone="yes"?>
<Relationships xmlns="http://schemas.openxmlformats.org/package/2006/relationships"><Relationship Id="rId3" Type="http://schemas.openxmlformats.org/officeDocument/2006/relationships/hyperlink" Target="http://id.wikipedia.org/wiki/Eropa" TargetMode="External"/><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audio" Target="../media/audio12.wav"/><Relationship Id="rId5" Type="http://schemas.openxmlformats.org/officeDocument/2006/relationships/image" Target="../media/image4.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audio" Target="../media/audio13.wav"/><Relationship Id="rId5" Type="http://schemas.openxmlformats.org/officeDocument/2006/relationships/image" Target="../media/image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audio" Target="../media/audio1.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audio" Target="../media/audio4.wav"/></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audio" Target="../media/audio5.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5857892"/>
            <a:ext cx="9144000" cy="100010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571868" y="1357298"/>
            <a:ext cx="1515629" cy="1857388"/>
          </a:xfrm>
          <a:prstGeom prst="rect">
            <a:avLst/>
          </a:prstGeom>
          <a:noFill/>
          <a:ln w="9525">
            <a:noFill/>
            <a:miter lim="800000"/>
            <a:headEnd/>
            <a:tailEnd/>
          </a:ln>
          <a:effectLst/>
        </p:spPr>
      </p:pic>
      <p:sp>
        <p:nvSpPr>
          <p:cNvPr id="6" name="TextBox 5"/>
          <p:cNvSpPr txBox="1"/>
          <p:nvPr/>
        </p:nvSpPr>
        <p:spPr>
          <a:xfrm>
            <a:off x="1000100" y="357166"/>
            <a:ext cx="7143800" cy="707886"/>
          </a:xfrm>
          <a:prstGeom prst="rect">
            <a:avLst/>
          </a:prstGeom>
          <a:noFill/>
        </p:spPr>
        <p:txBody>
          <a:bodyPr wrap="square" rtlCol="0">
            <a:spAutoFit/>
          </a:bodyPr>
          <a:lstStyle/>
          <a:p>
            <a:pPr algn="ctr"/>
            <a:r>
              <a:rPr lang="id-ID" sz="4000" dirty="0" smtClean="0"/>
              <a:t>BISNIS INTERNASIONAL</a:t>
            </a:r>
            <a:endParaRPr lang="id-ID" sz="4000" dirty="0"/>
          </a:p>
        </p:txBody>
      </p:sp>
      <p:sp>
        <p:nvSpPr>
          <p:cNvPr id="7" name="TextBox 6"/>
          <p:cNvSpPr txBox="1"/>
          <p:nvPr/>
        </p:nvSpPr>
        <p:spPr>
          <a:xfrm>
            <a:off x="2428860" y="3429000"/>
            <a:ext cx="3929090" cy="1015663"/>
          </a:xfrm>
          <a:prstGeom prst="rect">
            <a:avLst/>
          </a:prstGeom>
          <a:noFill/>
        </p:spPr>
        <p:txBody>
          <a:bodyPr wrap="square" rtlCol="0">
            <a:spAutoFit/>
          </a:bodyPr>
          <a:lstStyle/>
          <a:p>
            <a:pPr algn="ctr"/>
            <a:r>
              <a:rPr lang="id-ID" sz="2000" dirty="0" smtClean="0"/>
              <a:t>Disusun Oleh :</a:t>
            </a:r>
          </a:p>
          <a:p>
            <a:pPr algn="ctr"/>
            <a:r>
              <a:rPr lang="id-ID" sz="2000" dirty="0" smtClean="0"/>
              <a:t>Aditya Wardhana</a:t>
            </a:r>
          </a:p>
          <a:p>
            <a:pPr algn="ctr"/>
            <a:r>
              <a:rPr lang="id-ID" sz="2000" dirty="0" smtClean="0"/>
              <a:t>Budi Rustandi Kartawinata</a:t>
            </a:r>
            <a:endParaRPr lang="id-ID" sz="2000" dirty="0"/>
          </a:p>
        </p:txBody>
      </p:sp>
      <p:sp>
        <p:nvSpPr>
          <p:cNvPr id="8" name="TextBox 7"/>
          <p:cNvSpPr txBox="1"/>
          <p:nvPr/>
        </p:nvSpPr>
        <p:spPr>
          <a:xfrm>
            <a:off x="2000232" y="4857760"/>
            <a:ext cx="4929222" cy="1200329"/>
          </a:xfrm>
          <a:prstGeom prst="rect">
            <a:avLst/>
          </a:prstGeom>
          <a:noFill/>
        </p:spPr>
        <p:txBody>
          <a:bodyPr wrap="square" rtlCol="0">
            <a:spAutoFit/>
          </a:bodyPr>
          <a:lstStyle/>
          <a:p>
            <a:pPr algn="ctr"/>
            <a:r>
              <a:rPr lang="id-ID" sz="2400" dirty="0" smtClean="0"/>
              <a:t>PRODI ADMINISTRASI BISNIS </a:t>
            </a:r>
          </a:p>
          <a:p>
            <a:pPr algn="ctr"/>
            <a:r>
              <a:rPr lang="id-ID" sz="2400" dirty="0" smtClean="0"/>
              <a:t>FAKULTAS KOMUNIKASI DAN BISNIS</a:t>
            </a:r>
          </a:p>
          <a:p>
            <a:pPr algn="ctr"/>
            <a:r>
              <a:rPr lang="id-ID" sz="2400" dirty="0" smtClean="0"/>
              <a:t>UNIVERSITAS TELKOM</a:t>
            </a:r>
            <a:endParaRPr lang="id-ID"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28802"/>
            <a:ext cx="8229600" cy="4197361"/>
          </a:xfrm>
        </p:spPr>
        <p:txBody>
          <a:bodyPr>
            <a:normAutofit fontScale="92500" lnSpcReduction="20000"/>
          </a:bodyPr>
          <a:lstStyle/>
          <a:p>
            <a:r>
              <a:rPr lang="en-US" dirty="0" err="1" smtClean="0"/>
              <a:t>Strategis</a:t>
            </a:r>
            <a:r>
              <a:rPr lang="en-US" dirty="0" smtClean="0"/>
              <a:t> </a:t>
            </a:r>
            <a:r>
              <a:rPr lang="en-US" dirty="0" err="1" smtClean="0"/>
              <a:t>Imperatif</a:t>
            </a:r>
            <a:r>
              <a:rPr lang="en-US" dirty="0" smtClean="0"/>
              <a:t>/</a:t>
            </a:r>
            <a:r>
              <a:rPr lang="en-US" dirty="0" err="1" smtClean="0"/>
              <a:t>Penting</a:t>
            </a:r>
            <a:r>
              <a:rPr lang="en-US" dirty="0" smtClean="0"/>
              <a:t> </a:t>
            </a:r>
          </a:p>
          <a:p>
            <a:pPr marL="850392" lvl="1" indent="-457200">
              <a:buFont typeface="+mj-lt"/>
              <a:buAutoNum type="arabicParenR"/>
            </a:pPr>
            <a:r>
              <a:rPr lang="en-US" dirty="0" err="1" smtClean="0"/>
              <a:t>Pengaruh</a:t>
            </a:r>
            <a:r>
              <a:rPr lang="en-US" dirty="0" smtClean="0"/>
              <a:t> </a:t>
            </a:r>
            <a:r>
              <a:rPr lang="en-US" dirty="0" err="1"/>
              <a:t>K</a:t>
            </a:r>
            <a:r>
              <a:rPr lang="en-US" dirty="0" err="1" smtClean="0"/>
              <a:t>ompetensi</a:t>
            </a:r>
            <a:r>
              <a:rPr lang="en-US" dirty="0" smtClean="0"/>
              <a:t> </a:t>
            </a:r>
            <a:r>
              <a:rPr lang="en-US" dirty="0" err="1"/>
              <a:t>I</a:t>
            </a:r>
            <a:r>
              <a:rPr lang="en-US" dirty="0" err="1" smtClean="0"/>
              <a:t>nti</a:t>
            </a:r>
            <a:endParaRPr lang="en-US" dirty="0" smtClean="0"/>
          </a:p>
          <a:p>
            <a:pPr marL="850392" lvl="1" indent="-457200">
              <a:buFont typeface="+mj-lt"/>
              <a:buAutoNum type="arabicParenR"/>
            </a:pPr>
            <a:r>
              <a:rPr lang="en-US" dirty="0" err="1" smtClean="0"/>
              <a:t>Memperoleh</a:t>
            </a:r>
            <a:r>
              <a:rPr lang="en-US" dirty="0" smtClean="0"/>
              <a:t> </a:t>
            </a:r>
            <a:r>
              <a:rPr lang="en-US" dirty="0" err="1" smtClean="0"/>
              <a:t>Sumber</a:t>
            </a:r>
            <a:r>
              <a:rPr lang="en-US" dirty="0" smtClean="0"/>
              <a:t> </a:t>
            </a:r>
            <a:r>
              <a:rPr lang="en-US" dirty="0" err="1" smtClean="0"/>
              <a:t>daya</a:t>
            </a:r>
            <a:r>
              <a:rPr lang="en-US" dirty="0" smtClean="0"/>
              <a:t> </a:t>
            </a:r>
            <a:r>
              <a:rPr lang="en-US" dirty="0" err="1" smtClean="0"/>
              <a:t>dan</a:t>
            </a:r>
            <a:r>
              <a:rPr lang="en-US" dirty="0" smtClean="0"/>
              <a:t> </a:t>
            </a:r>
            <a:r>
              <a:rPr lang="en-US" dirty="0" err="1" smtClean="0"/>
              <a:t>Perlengkapan</a:t>
            </a:r>
            <a:endParaRPr lang="en-US" dirty="0" smtClean="0"/>
          </a:p>
          <a:p>
            <a:pPr marL="850392" lvl="1" indent="-457200">
              <a:buFont typeface="+mj-lt"/>
              <a:buAutoNum type="arabicParenR"/>
            </a:pPr>
            <a:r>
              <a:rPr lang="en-US" dirty="0" err="1" smtClean="0"/>
              <a:t>Mencari</a:t>
            </a:r>
            <a:r>
              <a:rPr lang="en-US" dirty="0" smtClean="0"/>
              <a:t> </a:t>
            </a:r>
            <a:r>
              <a:rPr lang="en-US" dirty="0" err="1" smtClean="0"/>
              <a:t>Pasar</a:t>
            </a:r>
            <a:r>
              <a:rPr lang="en-US" dirty="0" smtClean="0"/>
              <a:t> </a:t>
            </a:r>
            <a:r>
              <a:rPr lang="en-US" dirty="0" err="1" smtClean="0"/>
              <a:t>Baru</a:t>
            </a:r>
            <a:endParaRPr lang="en-US" dirty="0" smtClean="0"/>
          </a:p>
          <a:p>
            <a:pPr marL="850392" lvl="1" indent="-457200">
              <a:buFont typeface="+mj-lt"/>
              <a:buAutoNum type="arabicParenR"/>
            </a:pPr>
            <a:r>
              <a:rPr lang="en-US" dirty="0" err="1" smtClean="0"/>
              <a:t>Bersaing</a:t>
            </a:r>
            <a:r>
              <a:rPr lang="en-US" dirty="0" smtClean="0"/>
              <a:t> </a:t>
            </a:r>
            <a:r>
              <a:rPr lang="en-US" dirty="0" err="1" smtClean="0"/>
              <a:t>dengan</a:t>
            </a:r>
            <a:r>
              <a:rPr lang="en-US" dirty="0" smtClean="0"/>
              <a:t> Rivals</a:t>
            </a:r>
          </a:p>
          <a:p>
            <a:pPr lvl="1"/>
            <a:endParaRPr lang="en-US" dirty="0" smtClean="0"/>
          </a:p>
          <a:p>
            <a:r>
              <a:rPr lang="en-US" dirty="0" err="1" smtClean="0"/>
              <a:t>Penyebab</a:t>
            </a:r>
            <a:r>
              <a:rPr lang="en-US" dirty="0" smtClean="0"/>
              <a:t> </a:t>
            </a:r>
            <a:r>
              <a:rPr lang="en-US" dirty="0" err="1" smtClean="0"/>
              <a:t>Globalisasi</a:t>
            </a:r>
            <a:endParaRPr lang="en-US" dirty="0" smtClean="0"/>
          </a:p>
          <a:p>
            <a:pPr marL="850392" lvl="1" indent="-457200">
              <a:buFont typeface="+mj-lt"/>
              <a:buAutoNum type="arabicParenR"/>
            </a:pPr>
            <a:r>
              <a:rPr lang="en-US" dirty="0" err="1" smtClean="0"/>
              <a:t>Perubahan</a:t>
            </a:r>
            <a:r>
              <a:rPr lang="en-US" dirty="0" smtClean="0"/>
              <a:t> </a:t>
            </a:r>
            <a:r>
              <a:rPr lang="en-US" dirty="0" err="1" smtClean="0"/>
              <a:t>Politik</a:t>
            </a:r>
            <a:endParaRPr lang="en-US" dirty="0" smtClean="0"/>
          </a:p>
          <a:p>
            <a:pPr marL="850392" lvl="1" indent="-457200">
              <a:buFont typeface="+mj-lt"/>
              <a:buAutoNum type="arabicParenR"/>
            </a:pPr>
            <a:r>
              <a:rPr lang="en-US" dirty="0" err="1" smtClean="0"/>
              <a:t>Perubahan</a:t>
            </a:r>
            <a:r>
              <a:rPr lang="en-US" dirty="0" smtClean="0"/>
              <a:t> </a:t>
            </a:r>
            <a:r>
              <a:rPr lang="en-US" dirty="0" err="1" smtClean="0"/>
              <a:t>Teknologi</a:t>
            </a:r>
            <a:endParaRPr lang="en-US" dirty="0" smtClean="0"/>
          </a:p>
          <a:p>
            <a:pPr lvl="2"/>
            <a:r>
              <a:rPr lang="en-US" dirty="0" err="1" smtClean="0"/>
              <a:t>Transportasi</a:t>
            </a:r>
            <a:r>
              <a:rPr lang="en-US" dirty="0" smtClean="0"/>
              <a:t>, Telekomunikasi, IT</a:t>
            </a:r>
          </a:p>
          <a:p>
            <a:pPr lvl="1">
              <a:buNone/>
            </a:pPr>
            <a:endParaRPr lang="en-US" dirty="0" smtClean="0"/>
          </a:p>
          <a:p>
            <a:pPr lvl="1"/>
            <a:endParaRPr lang="en-US" dirty="0" smtClean="0"/>
          </a:p>
          <a:p>
            <a:endParaRPr lang="en-US" dirty="0"/>
          </a:p>
        </p:txBody>
      </p:sp>
      <p:sp>
        <p:nvSpPr>
          <p:cNvPr id="3" name="Title 2"/>
          <p:cNvSpPr>
            <a:spLocks noGrp="1"/>
          </p:cNvSpPr>
          <p:nvPr>
            <p:ph type="title"/>
          </p:nvPr>
        </p:nvSpPr>
        <p:spPr>
          <a:xfrm>
            <a:off x="428596" y="500042"/>
            <a:ext cx="8229600" cy="1357314"/>
          </a:xfrm>
        </p:spPr>
        <p:txBody>
          <a:bodyPr>
            <a:normAutofit fontScale="90000"/>
          </a:bodyPr>
          <a:lstStyle/>
          <a:p>
            <a:r>
              <a:rPr smtClean="0"/>
              <a:t>LATAR BELAKANG GLOBALISASI</a:t>
            </a:r>
            <a:r>
              <a:rPr lang="en-US" dirty="0" smtClean="0"/>
              <a:t/>
            </a:r>
            <a:br>
              <a:rPr lang="en-US" dirty="0" smtClean="0"/>
            </a:br>
            <a:r>
              <a:rPr lang="en-US" dirty="0" err="1" smtClean="0"/>
              <a:t>Bisnis</a:t>
            </a:r>
            <a:r>
              <a:rPr lang="en-US" dirty="0" smtClean="0"/>
              <a:t> </a:t>
            </a:r>
            <a:r>
              <a:rPr lang="en-US" dirty="0" err="1" smtClean="0"/>
              <a:t>Internasional</a:t>
            </a:r>
            <a:endParaRPr lang="en-US" dirty="0"/>
          </a:p>
        </p:txBody>
      </p:sp>
      <p:pic>
        <p:nvPicPr>
          <p:cNvPr id="4" name="1.6">
            <a:hlinkClick r:id="" action="ppaction://media"/>
          </p:cNvPr>
          <p:cNvPicPr>
            <a:picLocks noRot="1" noChangeAspect="1"/>
          </p:cNvPicPr>
          <p:nvPr>
            <a:wavAudioFile r:embed="rId1" name="1.6"/>
          </p:nvPr>
        </p:nvPicPr>
        <p:blipFill>
          <a:blip r:embed="rId3"/>
          <a:stretch>
            <a:fillRect/>
          </a:stretch>
        </p:blipFill>
        <p:spPr>
          <a:xfrm>
            <a:off x="8839200" y="0"/>
            <a:ext cx="304800" cy="304800"/>
          </a:xfrm>
          <a:prstGeom prst="rect">
            <a:avLst/>
          </a:prstGeom>
        </p:spPr>
      </p:pic>
      <p:sp>
        <p:nvSpPr>
          <p:cNvPr id="5" name="Slide Number Placeholder 4"/>
          <p:cNvSpPr>
            <a:spLocks noGrp="1"/>
          </p:cNvSpPr>
          <p:nvPr>
            <p:ph type="sldNum" sz="quarter" idx="12"/>
          </p:nvPr>
        </p:nvSpPr>
        <p:spPr/>
        <p:txBody>
          <a:bodyPr/>
          <a:lstStyle/>
          <a:p>
            <a:pPr>
              <a:defRPr/>
            </a:pPr>
            <a:fld id="{38E7DB15-A257-48B6-A19B-B5D0BCE3DF8D}"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en-US" smtClean="0"/>
              <a:t>BISNIS INTERNASIONAL/SN642033</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82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re_of_world_GDP_2010_(%).png"/>
          <p:cNvPicPr>
            <a:picLocks noGrp="1" noChangeAspect="1"/>
          </p:cNvPicPr>
          <p:nvPr>
            <p:ph idx="1"/>
          </p:nvPr>
        </p:nvPicPr>
        <p:blipFill>
          <a:blip r:embed="rId4"/>
          <a:stretch>
            <a:fillRect/>
          </a:stretch>
        </p:blipFill>
        <p:spPr>
          <a:xfrm>
            <a:off x="1066800" y="1447800"/>
            <a:ext cx="6781800" cy="4343400"/>
          </a:xfrm>
        </p:spPr>
      </p:pic>
      <p:sp>
        <p:nvSpPr>
          <p:cNvPr id="3" name="Title 2"/>
          <p:cNvSpPr>
            <a:spLocks noGrp="1"/>
          </p:cNvSpPr>
          <p:nvPr>
            <p:ph type="title"/>
          </p:nvPr>
        </p:nvSpPr>
        <p:spPr/>
        <p:txBody>
          <a:bodyPr>
            <a:normAutofit/>
          </a:bodyPr>
          <a:lstStyle/>
          <a:p>
            <a:r>
              <a:rPr sz="3000" dirty="0" smtClean="0"/>
              <a:t/>
            </a:r>
            <a:br>
              <a:rPr sz="3000" dirty="0" smtClean="0"/>
            </a:br>
            <a:r>
              <a:rPr lang="en-GB" sz="3000" dirty="0" smtClean="0"/>
              <a:t>PASAR GLOBAL</a:t>
            </a:r>
            <a:r>
              <a:rPr sz="3000" dirty="0" smtClean="0"/>
              <a:t> &amp; </a:t>
            </a:r>
            <a:r>
              <a:rPr lang="en-GB" sz="3000" dirty="0" smtClean="0"/>
              <a:t>PUSAT BISNIS</a:t>
            </a:r>
            <a:endParaRPr lang="en-US" sz="3000" dirty="0"/>
          </a:p>
        </p:txBody>
      </p:sp>
      <p:pic>
        <p:nvPicPr>
          <p:cNvPr id="6" name="1.7">
            <a:hlinkClick r:id="" action="ppaction://media"/>
          </p:cNvPr>
          <p:cNvPicPr>
            <a:picLocks noRot="1" noChangeAspect="1"/>
          </p:cNvPicPr>
          <p:nvPr>
            <a:wavAudioFile r:embed="rId1" name="1.7"/>
          </p:nvPr>
        </p:nvPicPr>
        <p:blipFill>
          <a:blip r:embed="rId5"/>
          <a:stretch>
            <a:fillRect/>
          </a:stretch>
        </p:blipFill>
        <p:spPr>
          <a:xfrm>
            <a:off x="8839200" y="0"/>
            <a:ext cx="304800" cy="304800"/>
          </a:xfrm>
          <a:prstGeom prst="rect">
            <a:avLst/>
          </a:prstGeom>
        </p:spPr>
      </p:pic>
      <p:sp>
        <p:nvSpPr>
          <p:cNvPr id="5" name="Slide Number Placeholder 4"/>
          <p:cNvSpPr>
            <a:spLocks noGrp="1"/>
          </p:cNvSpPr>
          <p:nvPr>
            <p:ph type="sldNum" sz="quarter" idx="12"/>
          </p:nvPr>
        </p:nvSpPr>
        <p:spPr/>
        <p:txBody>
          <a:bodyPr/>
          <a:lstStyle/>
          <a:p>
            <a:pPr>
              <a:defRPr/>
            </a:pPr>
            <a:fld id="{38E7DB15-A257-48B6-A19B-B5D0BCE3DF8D}" type="slidenum">
              <a:rPr lang="en-US" smtClean="0"/>
              <a:pPr>
                <a:defRPr/>
              </a:pPr>
              <a:t>11</a:t>
            </a:fld>
            <a:endParaRPr lang="en-US"/>
          </a:p>
        </p:txBody>
      </p:sp>
      <p:sp>
        <p:nvSpPr>
          <p:cNvPr id="7" name="Footer Placeholder 6"/>
          <p:cNvSpPr>
            <a:spLocks noGrp="1"/>
          </p:cNvSpPr>
          <p:nvPr>
            <p:ph type="ftr" sz="quarter" idx="11"/>
          </p:nvPr>
        </p:nvSpPr>
        <p:spPr/>
        <p:txBody>
          <a:bodyPr/>
          <a:lstStyle/>
          <a:p>
            <a:pPr>
              <a:defRPr/>
            </a:pPr>
            <a:r>
              <a:rPr lang="en-US" smtClean="0"/>
              <a:t>BISNIS INTERNASIONAL/SN642033</a:t>
            </a:r>
            <a:endParaRPr lang="en-US"/>
          </a:p>
        </p:txBody>
      </p:sp>
    </p:spTree>
    <p:extLst>
      <p:ext uri="{BB962C8B-B14F-4D97-AF65-F5344CB8AC3E}">
        <p14:creationId xmlns="" xmlns:p14="http://schemas.microsoft.com/office/powerpoint/2010/main" val="6929763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17"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57200" y="274638"/>
            <a:ext cx="8229600" cy="944562"/>
          </a:xfrm>
          <a:prstGeom prst="rect">
            <a:avLst/>
          </a:prstGeom>
        </p:spPr>
        <p:txBody>
          <a:bodyPr>
            <a:normAutofit fontScale="92500" lnSpcReduction="1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3000" b="0" i="0" u="none" strike="noStrike" kern="1200" cap="none" spc="0" normalizeH="0" baseline="0" noProof="0" dirty="0" smtClean="0">
                <a:ln>
                  <a:noFill/>
                </a:ln>
                <a:solidFill>
                  <a:schemeClr val="tx1"/>
                </a:solidFill>
                <a:effectLst/>
                <a:uLnTx/>
                <a:uFillTx/>
                <a:latin typeface="+mj-lt"/>
                <a:ea typeface="+mj-ea"/>
                <a:cs typeface="+mj-cs"/>
              </a:rPr>
              <a:t/>
            </a:r>
            <a:br>
              <a:rPr kumimoji="0" lang="id-ID" sz="3000" b="0" i="0" u="none" strike="noStrike" kern="1200" cap="none" spc="0" normalizeH="0" baseline="0" noProof="0" dirty="0" smtClean="0">
                <a:ln>
                  <a:noFill/>
                </a:ln>
                <a:solidFill>
                  <a:schemeClr val="tx1"/>
                </a:solidFill>
                <a:effectLst/>
                <a:uLnTx/>
                <a:uFillTx/>
                <a:latin typeface="+mj-lt"/>
                <a:ea typeface="+mj-ea"/>
                <a:cs typeface="+mj-cs"/>
              </a:rPr>
            </a:br>
            <a:r>
              <a:rPr kumimoji="0" lang="id-ID" sz="3000" b="0" i="0" u="none" strike="noStrike" kern="1200" cap="none" spc="0" normalizeH="0" baseline="0" noProof="0" dirty="0" smtClean="0">
                <a:ln>
                  <a:noFill/>
                </a:ln>
                <a:solidFill>
                  <a:schemeClr val="tx1"/>
                </a:solidFill>
                <a:effectLst/>
                <a:uLnTx/>
                <a:uFillTx/>
                <a:latin typeface="+mj-lt"/>
                <a:ea typeface="+mj-ea"/>
                <a:cs typeface="+mj-cs"/>
              </a:rPr>
              <a:t>PASAR GLOBAL &amp; PUSAT BISNIS</a:t>
            </a:r>
            <a:endParaRPr kumimoji="0" lang="id-ID" sz="3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57200" y="1524000"/>
            <a:ext cx="8153400" cy="4093428"/>
          </a:xfrm>
          <a:prstGeom prst="rect">
            <a:avLst/>
          </a:prstGeom>
          <a:noFill/>
        </p:spPr>
        <p:txBody>
          <a:bodyPr wrap="square" rtlCol="0">
            <a:spAutoFit/>
          </a:bodyPr>
          <a:lstStyle/>
          <a:p>
            <a:pPr algn="just"/>
            <a:r>
              <a:rPr lang="id-ID" sz="2000" dirty="0" smtClean="0"/>
              <a:t>Pasar Amerika Utara</a:t>
            </a:r>
          </a:p>
          <a:p>
            <a:pPr algn="just"/>
            <a:r>
              <a:rPr lang="id-ID" sz="2000" dirty="0" smtClean="0"/>
              <a:t>Penduduk Amerika Serikat pada tahun 2004 mencapai 293.027.570 jiwa. Penduduk asli Amerika Serikat, yaitu suku Indian. Adapun penduduk yang lain merupakan keturunan bangsa Eropa, bangsa Negro dari Afrika, dan Asia. Agama yang terdapat di Amerika Serikat, yaitu Protestan, Katolik, dan Yahudi. Hasil pertanian Amerika Serikat, antara lain gandum, kedelai, jagung, kapas, tembakau, sayuran, dan buahbuahan.Peternakan terbesar di Amerika Serikat, yaitu peternakan sapi. Sektor pertambangannya menghasilkan minyak bumi, emas, batu bara, uranium, tembaga, bijih besi, fosfat, nikel, bauksit, magnesium, dan perak. Amerika merupakan salah satu negara maju di bidang industri. Perindustrian Amerika, yaitu industri kapal terbang, kapal laut, mobil, elektronik, obat-obatan, tekstil, dan industri makanan.</a:t>
            </a:r>
          </a:p>
          <a:p>
            <a:pPr algn="just"/>
            <a:endParaRPr lang="id-ID" sz="2000" dirty="0"/>
          </a:p>
        </p:txBody>
      </p:sp>
      <p:pic>
        <p:nvPicPr>
          <p:cNvPr id="6" name="1.8">
            <a:hlinkClick r:id="" action="ppaction://media"/>
          </p:cNvPr>
          <p:cNvPicPr>
            <a:picLocks noRot="1" noChangeAspect="1"/>
          </p:cNvPicPr>
          <p:nvPr>
            <a:wavAudioFile r:embed="rId1" name="1.8"/>
          </p:nvPr>
        </p:nvPicPr>
        <p:blipFill>
          <a:blip r:embed="rId3"/>
          <a:stretch>
            <a:fillRect/>
          </a:stretch>
        </p:blipFill>
        <p:spPr>
          <a:xfrm>
            <a:off x="8839200" y="0"/>
            <a:ext cx="304800" cy="304800"/>
          </a:xfrm>
          <a:prstGeom prst="rect">
            <a:avLst/>
          </a:prstGeom>
        </p:spPr>
      </p:pic>
      <p:sp>
        <p:nvSpPr>
          <p:cNvPr id="7" name="Slide Number Placeholder 6"/>
          <p:cNvSpPr>
            <a:spLocks noGrp="1"/>
          </p:cNvSpPr>
          <p:nvPr>
            <p:ph type="sldNum" sz="quarter" idx="12"/>
          </p:nvPr>
        </p:nvSpPr>
        <p:spPr/>
        <p:txBody>
          <a:bodyPr/>
          <a:lstStyle/>
          <a:p>
            <a:fld id="{F7DBCAA5-10B7-47F4-A875-414E0C1BC79D}" type="slidenum">
              <a:rPr lang="id-ID" smtClean="0"/>
              <a:pPr/>
              <a:t>12</a:t>
            </a:fld>
            <a:endParaRPr lang="id-ID"/>
          </a:p>
        </p:txBody>
      </p:sp>
      <p:sp>
        <p:nvSpPr>
          <p:cNvPr id="8" name="Footer Placeholder 7"/>
          <p:cNvSpPr>
            <a:spLocks noGrp="1"/>
          </p:cNvSpPr>
          <p:nvPr>
            <p:ph type="ftr" sz="quarter" idx="11"/>
          </p:nvPr>
        </p:nvSpPr>
        <p:spPr/>
        <p:txBody>
          <a:bodyPr/>
          <a:lstStyle/>
          <a:p>
            <a:r>
              <a:rPr lang="id-ID" smtClean="0"/>
              <a:t>BISNIS INTERNASIONAL/SN642033</a:t>
            </a:r>
            <a:endParaRPr lang="id-ID"/>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995"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8"/>
            <a:ext cx="8229600" cy="715962"/>
          </a:xfrm>
          <a:prstGeom prst="rect">
            <a:avLst/>
          </a:prstGeom>
        </p:spPr>
        <p:txBody>
          <a:bodyPr>
            <a:normAutofit fontScale="77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3000" b="0" i="0" u="none" strike="noStrike" kern="1200" cap="none" spc="0" normalizeH="0" baseline="0" noProof="0" dirty="0" smtClean="0">
                <a:ln>
                  <a:noFill/>
                </a:ln>
                <a:solidFill>
                  <a:schemeClr val="tx1"/>
                </a:solidFill>
                <a:effectLst/>
                <a:uLnTx/>
                <a:uFillTx/>
                <a:latin typeface="+mj-lt"/>
                <a:ea typeface="+mj-ea"/>
                <a:cs typeface="+mj-cs"/>
              </a:rPr>
              <a:t/>
            </a:r>
            <a:br>
              <a:rPr kumimoji="0" lang="id-ID" sz="3000" b="0" i="0" u="none" strike="noStrike" kern="1200" cap="none" spc="0" normalizeH="0" baseline="0" noProof="0" dirty="0" smtClean="0">
                <a:ln>
                  <a:noFill/>
                </a:ln>
                <a:solidFill>
                  <a:schemeClr val="tx1"/>
                </a:solidFill>
                <a:effectLst/>
                <a:uLnTx/>
                <a:uFillTx/>
                <a:latin typeface="+mj-lt"/>
                <a:ea typeface="+mj-ea"/>
                <a:cs typeface="+mj-cs"/>
              </a:rPr>
            </a:br>
            <a:r>
              <a:rPr kumimoji="0" lang="id-ID" sz="3000" b="0" i="0" u="none" strike="noStrike" kern="1200" cap="none" spc="0" normalizeH="0" baseline="0" noProof="0" dirty="0" smtClean="0">
                <a:ln>
                  <a:noFill/>
                </a:ln>
                <a:solidFill>
                  <a:schemeClr val="tx1"/>
                </a:solidFill>
                <a:effectLst/>
                <a:uLnTx/>
                <a:uFillTx/>
                <a:latin typeface="+mj-lt"/>
                <a:ea typeface="+mj-ea"/>
                <a:cs typeface="+mj-cs"/>
              </a:rPr>
              <a:t>PASAR GLOBAL &amp; PUSAT BISNIS</a:t>
            </a:r>
            <a:endParaRPr kumimoji="0" lang="id-ID" sz="3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457200" y="1066800"/>
            <a:ext cx="8153400" cy="5601533"/>
          </a:xfrm>
          <a:prstGeom prst="rect">
            <a:avLst/>
          </a:prstGeom>
          <a:noFill/>
        </p:spPr>
        <p:txBody>
          <a:bodyPr wrap="square" rtlCol="0">
            <a:spAutoFit/>
          </a:bodyPr>
          <a:lstStyle/>
          <a:p>
            <a:pPr algn="just"/>
            <a:r>
              <a:rPr lang="id-ID" sz="1700" dirty="0" smtClean="0"/>
              <a:t>Pasar  Eropa</a:t>
            </a:r>
          </a:p>
          <a:p>
            <a:pPr algn="just"/>
            <a:r>
              <a:rPr lang="en-US" sz="1700" dirty="0" err="1" smtClean="0"/>
              <a:t>Sebagai</a:t>
            </a:r>
            <a:r>
              <a:rPr lang="en-US" sz="1700" dirty="0" smtClean="0"/>
              <a:t> </a:t>
            </a:r>
            <a:r>
              <a:rPr lang="en-US" sz="1700" dirty="0" err="1" smtClean="0"/>
              <a:t>aksi</a:t>
            </a:r>
            <a:r>
              <a:rPr lang="en-US" sz="1700" dirty="0" smtClean="0"/>
              <a:t> </a:t>
            </a:r>
            <a:r>
              <a:rPr lang="en-US" sz="1700" dirty="0" err="1" smtClean="0"/>
              <a:t>dan</a:t>
            </a:r>
            <a:r>
              <a:rPr lang="en-US" sz="1700" dirty="0" smtClean="0"/>
              <a:t> </a:t>
            </a:r>
            <a:r>
              <a:rPr lang="en-US" sz="1700" dirty="0" err="1" smtClean="0"/>
              <a:t>reaksi</a:t>
            </a:r>
            <a:r>
              <a:rPr lang="en-US" sz="1700" dirty="0" smtClean="0"/>
              <a:t> </a:t>
            </a:r>
            <a:r>
              <a:rPr lang="en-US" sz="1700" dirty="0" err="1" smtClean="0"/>
              <a:t>penentangan</a:t>
            </a:r>
            <a:r>
              <a:rPr lang="en-US" sz="1700" dirty="0" smtClean="0"/>
              <a:t> </a:t>
            </a:r>
            <a:r>
              <a:rPr lang="en-US" sz="1700" dirty="0" err="1" smtClean="0"/>
              <a:t>komunisme</a:t>
            </a:r>
            <a:r>
              <a:rPr lang="en-US" sz="1700" dirty="0" smtClean="0"/>
              <a:t>, </a:t>
            </a:r>
            <a:r>
              <a:rPr lang="en-US" sz="1700" u="sng" dirty="0" err="1" smtClean="0">
                <a:hlinkClick r:id="rId3" tooltip="Eropa"/>
              </a:rPr>
              <a:t>Eropa</a:t>
            </a:r>
            <a:r>
              <a:rPr lang="en-US" sz="1700" dirty="0" smtClean="0"/>
              <a:t> </a:t>
            </a:r>
            <a:r>
              <a:rPr lang="en-US" sz="1700" dirty="0" err="1" smtClean="0"/>
              <a:t>membuat</a:t>
            </a:r>
            <a:r>
              <a:rPr lang="en-US" sz="1700" dirty="0" smtClean="0"/>
              <a:t> </a:t>
            </a:r>
            <a:r>
              <a:rPr lang="en-US" sz="1700" dirty="0" err="1" smtClean="0"/>
              <a:t>suatu</a:t>
            </a:r>
            <a:r>
              <a:rPr lang="en-US" sz="1700" dirty="0" smtClean="0"/>
              <a:t> </a:t>
            </a:r>
            <a:r>
              <a:rPr lang="en-US" sz="1700" dirty="0" err="1" smtClean="0"/>
              <a:t>paham</a:t>
            </a:r>
            <a:r>
              <a:rPr lang="en-US" sz="1700" dirty="0" smtClean="0"/>
              <a:t> yang </a:t>
            </a:r>
            <a:r>
              <a:rPr lang="en-US" sz="1700" dirty="0" err="1" smtClean="0"/>
              <a:t>berterminologi</a:t>
            </a:r>
            <a:r>
              <a:rPr lang="en-US" sz="1700" dirty="0" smtClean="0"/>
              <a:t> </a:t>
            </a:r>
            <a:r>
              <a:rPr lang="en-US" sz="1700" dirty="0" err="1" smtClean="0"/>
              <a:t>politis</a:t>
            </a:r>
            <a:r>
              <a:rPr lang="en-US" sz="1700" dirty="0" smtClean="0"/>
              <a:t> (</a:t>
            </a:r>
            <a:r>
              <a:rPr lang="en-US" sz="1700" dirty="0" err="1" smtClean="0"/>
              <a:t>termasuk</a:t>
            </a:r>
            <a:r>
              <a:rPr lang="en-US" sz="1700" dirty="0" smtClean="0"/>
              <a:t> "</a:t>
            </a:r>
            <a:r>
              <a:rPr lang="en-US" sz="1700" dirty="0" err="1" smtClean="0"/>
              <a:t>sosialisme</a:t>
            </a:r>
            <a:r>
              <a:rPr lang="en-US" sz="1700" dirty="0" smtClean="0"/>
              <a:t>" </a:t>
            </a:r>
            <a:r>
              <a:rPr lang="en-US" sz="1700" dirty="0" err="1" smtClean="0"/>
              <a:t>dan</a:t>
            </a:r>
            <a:r>
              <a:rPr lang="en-US" sz="1700" dirty="0" smtClean="0"/>
              <a:t> " </a:t>
            </a:r>
            <a:r>
              <a:rPr lang="en-US" sz="1700" dirty="0" err="1" smtClean="0"/>
              <a:t>demokrasi</a:t>
            </a:r>
            <a:r>
              <a:rPr lang="en-US" sz="1700" dirty="0" smtClean="0"/>
              <a:t> </a:t>
            </a:r>
            <a:r>
              <a:rPr lang="en-US" sz="1700" dirty="0" err="1" smtClean="0"/>
              <a:t>sosial</a:t>
            </a:r>
            <a:r>
              <a:rPr lang="en-US" sz="1700" dirty="0" smtClean="0"/>
              <a:t>"). </a:t>
            </a:r>
            <a:r>
              <a:rPr lang="en-US" sz="1700" dirty="0" err="1" smtClean="0"/>
              <a:t>Tapi</a:t>
            </a:r>
            <a:r>
              <a:rPr lang="en-US" sz="1700" dirty="0" smtClean="0"/>
              <a:t>, </a:t>
            </a:r>
            <a:r>
              <a:rPr lang="en-US" sz="1700" dirty="0" err="1" smtClean="0"/>
              <a:t>mereka</a:t>
            </a:r>
            <a:r>
              <a:rPr lang="en-US" sz="1700" dirty="0" smtClean="0"/>
              <a:t> </a:t>
            </a:r>
            <a:r>
              <a:rPr lang="en-US" sz="1700" dirty="0" err="1" smtClean="0"/>
              <a:t>tidak</a:t>
            </a:r>
            <a:r>
              <a:rPr lang="en-US" sz="1700" dirty="0" smtClean="0"/>
              <a:t> </a:t>
            </a:r>
            <a:r>
              <a:rPr lang="en-US" sz="1700" dirty="0" err="1" smtClean="0"/>
              <a:t>bisa</a:t>
            </a:r>
            <a:r>
              <a:rPr lang="en-US" sz="1700" dirty="0" smtClean="0"/>
              <a:t> </a:t>
            </a:r>
            <a:r>
              <a:rPr lang="en-US" sz="1700" dirty="0" err="1" smtClean="0"/>
              <a:t>memilih</a:t>
            </a:r>
            <a:r>
              <a:rPr lang="en-US" sz="1700" dirty="0" smtClean="0"/>
              <a:t> AS </a:t>
            </a:r>
            <a:r>
              <a:rPr lang="en-US" sz="1700" dirty="0" err="1" smtClean="0"/>
              <a:t>dengan</a:t>
            </a:r>
            <a:r>
              <a:rPr lang="en-US" sz="1700" dirty="0" smtClean="0"/>
              <a:t> </a:t>
            </a:r>
            <a:r>
              <a:rPr lang="en-US" sz="1700" dirty="0" err="1" smtClean="0"/>
              <a:t>pahamnya</a:t>
            </a:r>
            <a:r>
              <a:rPr lang="en-US" sz="1700" dirty="0" smtClean="0"/>
              <a:t> </a:t>
            </a:r>
            <a:r>
              <a:rPr lang="en-US" sz="1700" dirty="0" err="1" smtClean="0"/>
              <a:t>tersebut</a:t>
            </a:r>
            <a:r>
              <a:rPr lang="en-US" sz="1700" dirty="0" smtClean="0"/>
              <a:t>, </a:t>
            </a:r>
            <a:r>
              <a:rPr lang="en-US" sz="1700" dirty="0" err="1" smtClean="0"/>
              <a:t>dikarenakan</a:t>
            </a:r>
            <a:r>
              <a:rPr lang="en-US" sz="1700" dirty="0" smtClean="0"/>
              <a:t> </a:t>
            </a:r>
            <a:r>
              <a:rPr lang="en-US" sz="1700" dirty="0" err="1" smtClean="0"/>
              <a:t>pada</a:t>
            </a:r>
            <a:r>
              <a:rPr lang="en-US" sz="1700" dirty="0" smtClean="0"/>
              <a:t> </a:t>
            </a:r>
            <a:r>
              <a:rPr lang="en-US" sz="1700" dirty="0" err="1" smtClean="0"/>
              <a:t>saat</a:t>
            </a:r>
            <a:r>
              <a:rPr lang="en-US" sz="1700" dirty="0" smtClean="0"/>
              <a:t> </a:t>
            </a:r>
            <a:r>
              <a:rPr lang="en-US" sz="1700" dirty="0" err="1" smtClean="0"/>
              <a:t>itu</a:t>
            </a:r>
            <a:r>
              <a:rPr lang="en-US" sz="1700" dirty="0" smtClean="0"/>
              <a:t> </a:t>
            </a:r>
            <a:r>
              <a:rPr lang="en-US" sz="1700" dirty="0" err="1" smtClean="0"/>
              <a:t>Eropa</a:t>
            </a:r>
            <a:r>
              <a:rPr lang="en-US" sz="1700" dirty="0" smtClean="0"/>
              <a:t> </a:t>
            </a:r>
            <a:r>
              <a:rPr lang="en-US" sz="1700" dirty="0" err="1" smtClean="0"/>
              <a:t>belum</a:t>
            </a:r>
            <a:r>
              <a:rPr lang="en-US" sz="1700" dirty="0" smtClean="0"/>
              <a:t> </a:t>
            </a:r>
            <a:r>
              <a:rPr lang="en-US" sz="1700" dirty="0" err="1" smtClean="0"/>
              <a:t>begitu</a:t>
            </a:r>
            <a:r>
              <a:rPr lang="en-US" sz="1700" dirty="0" smtClean="0"/>
              <a:t> </a:t>
            </a:r>
            <a:r>
              <a:rPr lang="en-US" sz="1700" dirty="0" err="1" smtClean="0"/>
              <a:t>mengenal</a:t>
            </a:r>
            <a:r>
              <a:rPr lang="en-US" sz="1700" dirty="0" smtClean="0"/>
              <a:t> </a:t>
            </a:r>
            <a:r>
              <a:rPr lang="en-US" sz="1700" dirty="0" err="1" smtClean="0"/>
              <a:t>liberalisme</a:t>
            </a:r>
            <a:r>
              <a:rPr lang="en-US" sz="1700" dirty="0" smtClean="0"/>
              <a:t> yang </a:t>
            </a:r>
            <a:r>
              <a:rPr lang="en-US" sz="1700" dirty="0" err="1" smtClean="0"/>
              <a:t>dianut</a:t>
            </a:r>
            <a:r>
              <a:rPr lang="en-US" sz="1700" dirty="0" smtClean="0"/>
              <a:t> </a:t>
            </a:r>
            <a:r>
              <a:rPr lang="en-US" sz="1700" dirty="0" err="1" smtClean="0"/>
              <a:t>oleh</a:t>
            </a:r>
            <a:r>
              <a:rPr lang="en-US" sz="1700" dirty="0" smtClean="0"/>
              <a:t> AS. </a:t>
            </a:r>
            <a:r>
              <a:rPr lang="en-US" sz="1700" dirty="0" err="1" smtClean="0"/>
              <a:t>Tapi</a:t>
            </a:r>
            <a:r>
              <a:rPr lang="en-US" sz="1700" dirty="0" smtClean="0"/>
              <a:t> </a:t>
            </a:r>
            <a:r>
              <a:rPr lang="en-US" sz="1700" dirty="0" err="1" smtClean="0"/>
              <a:t>beberapa</a:t>
            </a:r>
            <a:r>
              <a:rPr lang="en-US" sz="1700" dirty="0" smtClean="0"/>
              <a:t> </a:t>
            </a:r>
            <a:r>
              <a:rPr lang="en-US" sz="1700" dirty="0" err="1" smtClean="0"/>
              <a:t>tahun</a:t>
            </a:r>
            <a:r>
              <a:rPr lang="en-US" sz="1700" dirty="0" smtClean="0"/>
              <a:t> </a:t>
            </a:r>
            <a:r>
              <a:rPr lang="en-US" sz="1700" dirty="0" err="1" smtClean="0"/>
              <a:t>kemudian</a:t>
            </a:r>
            <a:r>
              <a:rPr lang="en-US" sz="1700" dirty="0" smtClean="0"/>
              <a:t> </a:t>
            </a:r>
            <a:r>
              <a:rPr lang="en-US" sz="1700" dirty="0" err="1" smtClean="0"/>
              <a:t>barulah</a:t>
            </a:r>
            <a:r>
              <a:rPr lang="en-US" sz="1700" dirty="0" smtClean="0"/>
              <a:t> </a:t>
            </a:r>
            <a:r>
              <a:rPr lang="en-US" sz="1700" dirty="0" err="1" smtClean="0"/>
              <a:t>Eropa</a:t>
            </a:r>
            <a:r>
              <a:rPr lang="en-US" sz="1700" dirty="0" smtClean="0"/>
              <a:t> </a:t>
            </a:r>
            <a:r>
              <a:rPr lang="en-US" sz="1700" dirty="0" err="1" smtClean="0"/>
              <a:t>menyadari</a:t>
            </a:r>
            <a:r>
              <a:rPr lang="en-US" sz="1700" dirty="0" smtClean="0"/>
              <a:t> </a:t>
            </a:r>
            <a:r>
              <a:rPr lang="en-US" sz="1700" dirty="0" err="1" smtClean="0"/>
              <a:t>bahwa</a:t>
            </a:r>
            <a:r>
              <a:rPr lang="en-US" sz="1700" dirty="0" smtClean="0"/>
              <a:t> </a:t>
            </a:r>
            <a:r>
              <a:rPr lang="en-US" sz="1700" dirty="0" err="1" smtClean="0"/>
              <a:t>liberalisme</a:t>
            </a:r>
            <a:r>
              <a:rPr lang="en-US" sz="1700" dirty="0" smtClean="0"/>
              <a:t> yang </a:t>
            </a:r>
            <a:r>
              <a:rPr lang="en-US" sz="1700" dirty="0" err="1" smtClean="0"/>
              <a:t>dianut</a:t>
            </a:r>
            <a:r>
              <a:rPr lang="en-US" sz="1700" dirty="0" smtClean="0"/>
              <a:t> </a:t>
            </a:r>
            <a:r>
              <a:rPr lang="en-US" sz="1700" dirty="0" err="1" smtClean="0"/>
              <a:t>oleh</a:t>
            </a:r>
            <a:r>
              <a:rPr lang="en-US" sz="1700" dirty="0" smtClean="0"/>
              <a:t> AS. Hal </a:t>
            </a:r>
            <a:r>
              <a:rPr lang="en-US" sz="1700" dirty="0" err="1" smtClean="0"/>
              <a:t>itu</a:t>
            </a:r>
            <a:r>
              <a:rPr lang="en-US" sz="1700" dirty="0" smtClean="0"/>
              <a:t> </a:t>
            </a:r>
            <a:r>
              <a:rPr lang="en-US" sz="1700" dirty="0" err="1" smtClean="0"/>
              <a:t>mendorong</a:t>
            </a:r>
            <a:r>
              <a:rPr lang="en-US" sz="1700" dirty="0" smtClean="0"/>
              <a:t> </a:t>
            </a:r>
            <a:r>
              <a:rPr lang="en-US" sz="1700" dirty="0" err="1" smtClean="0"/>
              <a:t>Eropa</a:t>
            </a:r>
            <a:r>
              <a:rPr lang="en-US" sz="1700" dirty="0" smtClean="0"/>
              <a:t> </a:t>
            </a:r>
            <a:r>
              <a:rPr lang="en-US" sz="1700" dirty="0" err="1" smtClean="0"/>
              <a:t>ke</a:t>
            </a:r>
            <a:r>
              <a:rPr lang="en-US" sz="1700" dirty="0" smtClean="0"/>
              <a:t> </a:t>
            </a:r>
            <a:r>
              <a:rPr lang="en-US" sz="1700" dirty="0" err="1" smtClean="0"/>
              <a:t>suatu</a:t>
            </a:r>
            <a:r>
              <a:rPr lang="en-US" sz="1700" dirty="0" smtClean="0"/>
              <a:t> </a:t>
            </a:r>
            <a:r>
              <a:rPr lang="en-US" sz="1700" dirty="0" err="1" smtClean="0"/>
              <a:t>kebebasan</a:t>
            </a:r>
            <a:r>
              <a:rPr lang="en-US" sz="1700" dirty="0" smtClean="0"/>
              <a:t> </a:t>
            </a:r>
            <a:r>
              <a:rPr lang="en-US" sz="1700" dirty="0" err="1" smtClean="0"/>
              <a:t>individu</a:t>
            </a:r>
            <a:r>
              <a:rPr lang="en-US" sz="1700" dirty="0" smtClean="0"/>
              <a:t> </a:t>
            </a:r>
            <a:r>
              <a:rPr lang="en-US" sz="1700" dirty="0" err="1" smtClean="0"/>
              <a:t>tersendiri</a:t>
            </a:r>
            <a:r>
              <a:rPr lang="en-US" sz="1700" dirty="0" smtClean="0"/>
              <a:t> yang </a:t>
            </a:r>
            <a:r>
              <a:rPr lang="en-US" sz="1700" dirty="0" err="1" smtClean="0"/>
              <a:t>akhirnya</a:t>
            </a:r>
            <a:r>
              <a:rPr lang="en-US" sz="1700" dirty="0" smtClean="0"/>
              <a:t> </a:t>
            </a:r>
            <a:r>
              <a:rPr lang="en-US" sz="1700" dirty="0" err="1" smtClean="0"/>
              <a:t>memperbaiki</a:t>
            </a:r>
            <a:r>
              <a:rPr lang="en-US" sz="1700" dirty="0" smtClean="0"/>
              <a:t> </a:t>
            </a:r>
            <a:r>
              <a:rPr lang="en-US" sz="1700" dirty="0" err="1" smtClean="0"/>
              <a:t>keadaan</a:t>
            </a:r>
            <a:r>
              <a:rPr lang="en-US" sz="1700" dirty="0" smtClean="0"/>
              <a:t> </a:t>
            </a:r>
            <a:r>
              <a:rPr lang="en-US" sz="1700" dirty="0" err="1" smtClean="0"/>
              <a:t>ekonomi</a:t>
            </a:r>
            <a:r>
              <a:rPr lang="en-US" sz="1700" dirty="0" smtClean="0"/>
              <a:t> </a:t>
            </a:r>
            <a:r>
              <a:rPr lang="en-US" sz="1700" dirty="0" err="1" smtClean="0"/>
              <a:t>mereka</a:t>
            </a:r>
            <a:r>
              <a:rPr lang="en-US" sz="1700" dirty="0" smtClean="0"/>
              <a:t> </a:t>
            </a:r>
            <a:r>
              <a:rPr lang="en-US" sz="1700" dirty="0" err="1" smtClean="0"/>
              <a:t>tersendiri</a:t>
            </a:r>
            <a:r>
              <a:rPr lang="en-US" sz="1700" dirty="0" smtClean="0"/>
              <a:t>. </a:t>
            </a:r>
            <a:r>
              <a:rPr lang="en-US" sz="1700" dirty="0" err="1" smtClean="0"/>
              <a:t>Liberalisme</a:t>
            </a:r>
            <a:r>
              <a:rPr lang="en-US" sz="1700" dirty="0" smtClean="0"/>
              <a:t> </a:t>
            </a:r>
            <a:r>
              <a:rPr lang="en-US" sz="1700" dirty="0" err="1" smtClean="0"/>
              <a:t>di</a:t>
            </a:r>
            <a:r>
              <a:rPr lang="en-US" sz="1700" dirty="0" smtClean="0"/>
              <a:t> </a:t>
            </a:r>
            <a:r>
              <a:rPr lang="en-US" sz="1700" dirty="0" err="1" smtClean="0"/>
              <a:t>Eropa</a:t>
            </a:r>
            <a:r>
              <a:rPr lang="en-US" sz="1700" dirty="0" smtClean="0"/>
              <a:t> </a:t>
            </a:r>
            <a:r>
              <a:rPr lang="en-US" sz="1700" dirty="0" err="1" smtClean="0"/>
              <a:t>mempunyai</a:t>
            </a:r>
            <a:r>
              <a:rPr lang="en-US" sz="1700" dirty="0" smtClean="0"/>
              <a:t> </a:t>
            </a:r>
            <a:r>
              <a:rPr lang="en-US" sz="1700" dirty="0" err="1" smtClean="0"/>
              <a:t>suatu</a:t>
            </a:r>
            <a:r>
              <a:rPr lang="en-US" sz="1700" dirty="0" smtClean="0"/>
              <a:t> </a:t>
            </a:r>
            <a:r>
              <a:rPr lang="en-US" sz="1700" dirty="0" err="1" smtClean="0"/>
              <a:t>tradisi</a:t>
            </a:r>
            <a:r>
              <a:rPr lang="en-US" sz="1700" dirty="0" smtClean="0"/>
              <a:t> yang </a:t>
            </a:r>
            <a:r>
              <a:rPr lang="en-US" sz="1700" dirty="0" err="1" smtClean="0"/>
              <a:t>kuat</a:t>
            </a:r>
            <a:r>
              <a:rPr lang="en-US" sz="1700" dirty="0" smtClean="0"/>
              <a:t>. Di </a:t>
            </a:r>
            <a:r>
              <a:rPr lang="en-US" sz="1700" dirty="0" err="1" smtClean="0"/>
              <a:t>negara-negara</a:t>
            </a:r>
            <a:r>
              <a:rPr lang="en-US" sz="1700" dirty="0" smtClean="0"/>
              <a:t> </a:t>
            </a:r>
            <a:r>
              <a:rPr lang="en-US" sz="1700" dirty="0" err="1" smtClean="0"/>
              <a:t>Eropa</a:t>
            </a:r>
            <a:r>
              <a:rPr lang="en-US" sz="1700" dirty="0" smtClean="0"/>
              <a:t>, </a:t>
            </a:r>
            <a:r>
              <a:rPr lang="en-US" sz="1700" dirty="0" err="1" smtClean="0"/>
              <a:t>kaum</a:t>
            </a:r>
            <a:r>
              <a:rPr lang="en-US" sz="1700" dirty="0" smtClean="0"/>
              <a:t> liberal </a:t>
            </a:r>
            <a:r>
              <a:rPr lang="en-US" sz="1700" dirty="0" err="1" smtClean="0"/>
              <a:t>cenderung</a:t>
            </a:r>
            <a:r>
              <a:rPr lang="en-US" sz="1700" dirty="0" smtClean="0"/>
              <a:t> </a:t>
            </a:r>
            <a:r>
              <a:rPr lang="en-US" sz="1700" dirty="0" err="1" smtClean="0"/>
              <a:t>menyebut</a:t>
            </a:r>
            <a:r>
              <a:rPr lang="en-US" sz="1700" dirty="0" smtClean="0"/>
              <a:t> </a:t>
            </a:r>
            <a:r>
              <a:rPr lang="en-US" sz="1700" dirty="0" err="1" smtClean="0"/>
              <a:t>diri</a:t>
            </a:r>
            <a:r>
              <a:rPr lang="en-US" sz="1700" dirty="0" smtClean="0"/>
              <a:t> </a:t>
            </a:r>
            <a:r>
              <a:rPr lang="en-US" sz="1700" dirty="0" err="1" smtClean="0"/>
              <a:t>mereka</a:t>
            </a:r>
            <a:r>
              <a:rPr lang="en-US" sz="1700" dirty="0" smtClean="0"/>
              <a:t> </a:t>
            </a:r>
            <a:r>
              <a:rPr lang="en-US" sz="1700" dirty="0" err="1" smtClean="0"/>
              <a:t>sendiri</a:t>
            </a:r>
            <a:r>
              <a:rPr lang="en-US" sz="1700" dirty="0" smtClean="0"/>
              <a:t> </a:t>
            </a:r>
            <a:r>
              <a:rPr lang="en-US" sz="1700" dirty="0" err="1" smtClean="0"/>
              <a:t>sebagai</a:t>
            </a:r>
            <a:r>
              <a:rPr lang="en-US" sz="1700" dirty="0" smtClean="0"/>
              <a:t> </a:t>
            </a:r>
            <a:r>
              <a:rPr lang="en-US" sz="1700" dirty="0" err="1" smtClean="0"/>
              <a:t>kaum</a:t>
            </a:r>
            <a:r>
              <a:rPr lang="en-US" sz="1700" dirty="0" smtClean="0"/>
              <a:t> liberal, </a:t>
            </a:r>
            <a:r>
              <a:rPr lang="en-US" sz="1700" dirty="0" err="1" smtClean="0"/>
              <a:t>atau</a:t>
            </a:r>
            <a:r>
              <a:rPr lang="en-US" sz="1700" dirty="0" smtClean="0"/>
              <a:t> </a:t>
            </a:r>
            <a:r>
              <a:rPr lang="en-US" sz="1700" dirty="0" err="1" smtClean="0"/>
              <a:t>sebagai</a:t>
            </a:r>
            <a:r>
              <a:rPr lang="en-US" sz="1700" dirty="0" smtClean="0"/>
              <a:t> </a:t>
            </a:r>
            <a:r>
              <a:rPr lang="en-US" sz="1700" i="1" dirty="0" smtClean="0"/>
              <a:t>radical centrists</a:t>
            </a:r>
            <a:r>
              <a:rPr lang="en-US" sz="1700" dirty="0" smtClean="0"/>
              <a:t> yang </a:t>
            </a:r>
            <a:r>
              <a:rPr lang="en-US" sz="1700" i="1" dirty="0" smtClean="0"/>
              <a:t>democratic</a:t>
            </a:r>
            <a:r>
              <a:rPr lang="en-US" sz="1700" dirty="0" smtClean="0"/>
              <a:t>.</a:t>
            </a:r>
            <a:endParaRPr lang="id-ID" sz="1700" dirty="0" smtClean="0"/>
          </a:p>
          <a:p>
            <a:pPr algn="just"/>
            <a:r>
              <a:rPr lang="en-US" sz="1700" dirty="0" err="1" smtClean="0"/>
              <a:t>Krisis</a:t>
            </a:r>
            <a:r>
              <a:rPr lang="en-US" sz="1700" dirty="0" smtClean="0"/>
              <a:t> </a:t>
            </a:r>
            <a:r>
              <a:rPr lang="en-US" sz="1700" dirty="0" err="1" smtClean="0"/>
              <a:t>ekonomi</a:t>
            </a:r>
            <a:r>
              <a:rPr lang="en-US" sz="1700" dirty="0" smtClean="0"/>
              <a:t> </a:t>
            </a:r>
            <a:r>
              <a:rPr lang="en-US" sz="1700" dirty="0" err="1" smtClean="0"/>
              <a:t>Eropa</a:t>
            </a:r>
            <a:r>
              <a:rPr lang="en-US" sz="1700" dirty="0" smtClean="0"/>
              <a:t> yang </a:t>
            </a:r>
            <a:r>
              <a:rPr lang="en-US" sz="1700" dirty="0" err="1" smtClean="0"/>
              <a:t>mulai</a:t>
            </a:r>
            <a:r>
              <a:rPr lang="en-US" sz="1700" dirty="0" smtClean="0"/>
              <a:t> </a:t>
            </a:r>
            <a:r>
              <a:rPr lang="en-US" sz="1700" dirty="0" err="1" smtClean="0"/>
              <a:t>merebak</a:t>
            </a:r>
            <a:r>
              <a:rPr lang="en-US" sz="1700" dirty="0" smtClean="0"/>
              <a:t> </a:t>
            </a:r>
            <a:r>
              <a:rPr lang="en-US" sz="1700" dirty="0" err="1" smtClean="0"/>
              <a:t>sejak</a:t>
            </a:r>
            <a:r>
              <a:rPr lang="en-US" sz="1700" dirty="0" smtClean="0"/>
              <a:t> 2010 </a:t>
            </a:r>
            <a:r>
              <a:rPr lang="en-US" sz="1700" dirty="0" err="1" smtClean="0"/>
              <a:t>sampai</a:t>
            </a:r>
            <a:r>
              <a:rPr lang="en-US" sz="1700" dirty="0" smtClean="0"/>
              <a:t> </a:t>
            </a:r>
            <a:r>
              <a:rPr lang="en-US" sz="1700" dirty="0" err="1" smtClean="0"/>
              <a:t>sekarang</a:t>
            </a:r>
            <a:r>
              <a:rPr lang="en-US" sz="1700" dirty="0" smtClean="0"/>
              <a:t> </a:t>
            </a:r>
            <a:r>
              <a:rPr lang="en-US" sz="1700" dirty="0" err="1" smtClean="0"/>
              <a:t>belum</a:t>
            </a:r>
            <a:r>
              <a:rPr lang="en-US" sz="1700" dirty="0" smtClean="0"/>
              <a:t> </a:t>
            </a:r>
            <a:r>
              <a:rPr lang="en-US" sz="1700" dirty="0" err="1" smtClean="0"/>
              <a:t>jelas</a:t>
            </a:r>
            <a:r>
              <a:rPr lang="en-US" sz="1700" dirty="0" smtClean="0"/>
              <a:t> </a:t>
            </a:r>
            <a:r>
              <a:rPr lang="en-US" sz="1700" dirty="0" err="1" smtClean="0"/>
              <a:t>kapan</a:t>
            </a:r>
            <a:r>
              <a:rPr lang="en-US" sz="1700" dirty="0" smtClean="0"/>
              <a:t> </a:t>
            </a:r>
            <a:r>
              <a:rPr lang="en-US" sz="1700" dirty="0" err="1" smtClean="0"/>
              <a:t>akan</a:t>
            </a:r>
            <a:r>
              <a:rPr lang="en-US" sz="1700" dirty="0" smtClean="0"/>
              <a:t> </a:t>
            </a:r>
            <a:r>
              <a:rPr lang="en-US" sz="1700" dirty="0" err="1" smtClean="0"/>
              <a:t>berakhir</a:t>
            </a:r>
            <a:r>
              <a:rPr lang="en-US" sz="1700" dirty="0" smtClean="0"/>
              <a:t>. </a:t>
            </a:r>
            <a:r>
              <a:rPr lang="en-US" sz="1700" dirty="0" err="1" smtClean="0"/>
              <a:t>Krisis</a:t>
            </a:r>
            <a:r>
              <a:rPr lang="en-US" sz="1700" dirty="0" smtClean="0"/>
              <a:t> </a:t>
            </a:r>
            <a:r>
              <a:rPr lang="en-US" sz="1700" dirty="0" err="1" smtClean="0"/>
              <a:t>ekonomi</a:t>
            </a:r>
            <a:r>
              <a:rPr lang="en-US" sz="1700" dirty="0" smtClean="0"/>
              <a:t> </a:t>
            </a:r>
            <a:r>
              <a:rPr lang="en-US" sz="1700" dirty="0" err="1" smtClean="0"/>
              <a:t>kawasan</a:t>
            </a:r>
            <a:r>
              <a:rPr lang="en-US" sz="1700" dirty="0" smtClean="0"/>
              <a:t> </a:t>
            </a:r>
            <a:r>
              <a:rPr lang="en-US" sz="1700" dirty="0" err="1" smtClean="0"/>
              <a:t>Eurozone</a:t>
            </a:r>
            <a:r>
              <a:rPr lang="en-US" sz="1700" dirty="0" smtClean="0"/>
              <a:t> yang </a:t>
            </a:r>
            <a:r>
              <a:rPr lang="en-US" sz="1700" dirty="0" err="1" smtClean="0"/>
              <a:t>dipicu</a:t>
            </a:r>
            <a:r>
              <a:rPr lang="en-US" sz="1700" dirty="0" smtClean="0"/>
              <a:t> </a:t>
            </a:r>
            <a:r>
              <a:rPr lang="en-US" sz="1700" dirty="0" err="1" smtClean="0"/>
              <a:t>oleh</a:t>
            </a:r>
            <a:r>
              <a:rPr lang="en-US" sz="1700" dirty="0" smtClean="0"/>
              <a:t> </a:t>
            </a:r>
            <a:r>
              <a:rPr lang="en-US" sz="1700" dirty="0" err="1" smtClean="0"/>
              <a:t>besarnya</a:t>
            </a:r>
            <a:r>
              <a:rPr lang="en-US" sz="1700" dirty="0" smtClean="0"/>
              <a:t> </a:t>
            </a:r>
            <a:r>
              <a:rPr lang="en-US" sz="1700" dirty="0" err="1" smtClean="0"/>
              <a:t>utang</a:t>
            </a:r>
            <a:r>
              <a:rPr lang="en-US" sz="1700" dirty="0" smtClean="0"/>
              <a:t> </a:t>
            </a:r>
            <a:r>
              <a:rPr lang="en-US" sz="1700" dirty="0" err="1" smtClean="0"/>
              <a:t>pemerintah</a:t>
            </a:r>
            <a:r>
              <a:rPr lang="en-US" sz="1700" dirty="0" smtClean="0"/>
              <a:t> </a:t>
            </a:r>
            <a:r>
              <a:rPr lang="en-US" sz="1700" dirty="0" err="1" smtClean="0"/>
              <a:t>sebenarnya</a:t>
            </a:r>
            <a:r>
              <a:rPr lang="en-US" sz="1700" dirty="0" smtClean="0"/>
              <a:t> </a:t>
            </a:r>
            <a:r>
              <a:rPr lang="en-US" sz="1700" dirty="0" err="1" smtClean="0"/>
              <a:t>mulai</a:t>
            </a:r>
            <a:r>
              <a:rPr lang="en-US" sz="1700" dirty="0" smtClean="0"/>
              <a:t> </a:t>
            </a:r>
            <a:r>
              <a:rPr lang="en-US" sz="1700" dirty="0" err="1" smtClean="0"/>
              <a:t>mengakar</a:t>
            </a:r>
            <a:r>
              <a:rPr lang="en-US" sz="1700" dirty="0" smtClean="0"/>
              <a:t> </a:t>
            </a:r>
            <a:r>
              <a:rPr lang="en-US" sz="1700" dirty="0" err="1" smtClean="0"/>
              <a:t>sejak</a:t>
            </a:r>
            <a:r>
              <a:rPr lang="en-US" sz="1700" dirty="0" smtClean="0"/>
              <a:t> </a:t>
            </a:r>
            <a:r>
              <a:rPr lang="en-US" sz="1700" dirty="0" err="1" smtClean="0"/>
              <a:t>tahun</a:t>
            </a:r>
            <a:r>
              <a:rPr lang="en-US" sz="1700" dirty="0" smtClean="0"/>
              <a:t> 2000, </a:t>
            </a:r>
            <a:r>
              <a:rPr lang="en-US" sz="1700" dirty="0" err="1" smtClean="0"/>
              <a:t>dimana</a:t>
            </a:r>
            <a:r>
              <a:rPr lang="en-US" sz="1700" dirty="0" smtClean="0"/>
              <a:t> </a:t>
            </a:r>
            <a:r>
              <a:rPr lang="en-US" sz="1700" dirty="0" err="1" smtClean="0"/>
              <a:t>rasio</a:t>
            </a:r>
            <a:r>
              <a:rPr lang="en-US" sz="1700" dirty="0" smtClean="0"/>
              <a:t> </a:t>
            </a:r>
            <a:r>
              <a:rPr lang="en-US" sz="1700" dirty="0" err="1" smtClean="0"/>
              <a:t>utang</a:t>
            </a:r>
            <a:r>
              <a:rPr lang="en-US" sz="1700" dirty="0" smtClean="0"/>
              <a:t> </a:t>
            </a:r>
            <a:r>
              <a:rPr lang="en-US" sz="1700" dirty="0" err="1" smtClean="0"/>
              <a:t>pemerintah</a:t>
            </a:r>
            <a:r>
              <a:rPr lang="en-US" sz="1700" dirty="0" smtClean="0"/>
              <a:t> </a:t>
            </a:r>
            <a:r>
              <a:rPr lang="en-US" sz="1700" dirty="0" err="1" smtClean="0"/>
              <a:t>negara-negara</a:t>
            </a:r>
            <a:r>
              <a:rPr lang="en-US" sz="1700" dirty="0" smtClean="0"/>
              <a:t> </a:t>
            </a:r>
            <a:r>
              <a:rPr lang="en-US" sz="1700" dirty="0" err="1" smtClean="0"/>
              <a:t>di</a:t>
            </a:r>
            <a:r>
              <a:rPr lang="en-US" sz="1700" dirty="0" smtClean="0"/>
              <a:t> </a:t>
            </a:r>
            <a:r>
              <a:rPr lang="en-US" sz="1700" dirty="0" err="1" smtClean="0"/>
              <a:t>kawasan</a:t>
            </a:r>
            <a:r>
              <a:rPr lang="en-US" sz="1700" dirty="0" smtClean="0"/>
              <a:t> </a:t>
            </a:r>
            <a:r>
              <a:rPr lang="en-US" sz="1700" dirty="0" err="1" smtClean="0"/>
              <a:t>Eropa</a:t>
            </a:r>
            <a:r>
              <a:rPr lang="en-US" sz="1700" dirty="0" smtClean="0"/>
              <a:t> </a:t>
            </a:r>
            <a:r>
              <a:rPr lang="en-US" sz="1700" dirty="0" err="1" smtClean="0"/>
              <a:t>meningkat</a:t>
            </a:r>
            <a:r>
              <a:rPr lang="en-US" sz="1700" dirty="0" smtClean="0"/>
              <a:t> </a:t>
            </a:r>
            <a:r>
              <a:rPr lang="en-US" sz="1700" dirty="0" err="1" smtClean="0"/>
              <a:t>signifikan</a:t>
            </a:r>
            <a:r>
              <a:rPr lang="en-US" sz="1700" dirty="0" smtClean="0"/>
              <a:t>. </a:t>
            </a:r>
            <a:r>
              <a:rPr lang="en-US" sz="1700" dirty="0" err="1" smtClean="0"/>
              <a:t>Rasio</a:t>
            </a:r>
            <a:r>
              <a:rPr lang="en-US" sz="1700" dirty="0" smtClean="0"/>
              <a:t> </a:t>
            </a:r>
            <a:r>
              <a:rPr lang="en-US" sz="1700" dirty="0" err="1" smtClean="0"/>
              <a:t>utang</a:t>
            </a:r>
            <a:r>
              <a:rPr lang="en-US" sz="1700" dirty="0" smtClean="0"/>
              <a:t> </a:t>
            </a:r>
            <a:r>
              <a:rPr lang="en-US" sz="1700" dirty="0" err="1" smtClean="0"/>
              <a:t>Yunani</a:t>
            </a:r>
            <a:r>
              <a:rPr lang="en-US" sz="1700" dirty="0" smtClean="0"/>
              <a:t> yang </a:t>
            </a:r>
            <a:r>
              <a:rPr lang="en-US" sz="1700" dirty="0" err="1" smtClean="0"/>
              <a:t>pada</a:t>
            </a:r>
            <a:r>
              <a:rPr lang="en-US" sz="1700" dirty="0" smtClean="0"/>
              <a:t> </a:t>
            </a:r>
            <a:r>
              <a:rPr lang="en-US" sz="1700" dirty="0" err="1" smtClean="0"/>
              <a:t>tahun</a:t>
            </a:r>
            <a:r>
              <a:rPr lang="en-US" sz="1700" dirty="0" smtClean="0"/>
              <a:t> 2000 </a:t>
            </a:r>
            <a:r>
              <a:rPr lang="en-US" sz="1700" dirty="0" err="1" smtClean="0"/>
              <a:t>hanya</a:t>
            </a:r>
            <a:r>
              <a:rPr lang="en-US" sz="1700" dirty="0" smtClean="0"/>
              <a:t> </a:t>
            </a:r>
            <a:r>
              <a:rPr lang="en-US" sz="1700" dirty="0" err="1" smtClean="0"/>
              <a:t>sebesar</a:t>
            </a:r>
            <a:r>
              <a:rPr lang="en-US" sz="1700" dirty="0" smtClean="0"/>
              <a:t> 77% </a:t>
            </a:r>
            <a:r>
              <a:rPr lang="en-US" sz="1700" dirty="0" err="1" smtClean="0"/>
              <a:t>dari</a:t>
            </a:r>
            <a:r>
              <a:rPr lang="en-US" sz="1700" dirty="0" smtClean="0"/>
              <a:t> PDB </a:t>
            </a:r>
            <a:r>
              <a:rPr lang="en-US" sz="1700" dirty="0" err="1" smtClean="0"/>
              <a:t>nya</a:t>
            </a:r>
            <a:r>
              <a:rPr lang="en-US" sz="1700" dirty="0" smtClean="0"/>
              <a:t>, </a:t>
            </a:r>
            <a:r>
              <a:rPr lang="en-US" sz="1700" dirty="0" err="1" smtClean="0"/>
              <a:t>pada</a:t>
            </a:r>
            <a:r>
              <a:rPr lang="en-US" sz="1700" dirty="0" smtClean="0"/>
              <a:t> 2012 </a:t>
            </a:r>
            <a:r>
              <a:rPr lang="en-US" sz="1700" dirty="0" err="1" smtClean="0"/>
              <a:t>mencapai</a:t>
            </a:r>
            <a:r>
              <a:rPr lang="en-US" sz="1700" dirty="0" smtClean="0"/>
              <a:t> 170%, </a:t>
            </a:r>
            <a:r>
              <a:rPr lang="en-US" sz="1700" dirty="0" err="1" smtClean="0"/>
              <a:t>nilai</a:t>
            </a:r>
            <a:r>
              <a:rPr lang="en-US" sz="1700" dirty="0" smtClean="0"/>
              <a:t> </a:t>
            </a:r>
            <a:r>
              <a:rPr lang="en-US" sz="1700" dirty="0" err="1" smtClean="0"/>
              <a:t>ini</a:t>
            </a:r>
            <a:r>
              <a:rPr lang="en-US" sz="1700" dirty="0" smtClean="0"/>
              <a:t> </a:t>
            </a:r>
            <a:r>
              <a:rPr lang="en-US" sz="1700" dirty="0" err="1" smtClean="0"/>
              <a:t>diprediksi</a:t>
            </a:r>
            <a:r>
              <a:rPr lang="en-US" sz="1700" dirty="0" smtClean="0"/>
              <a:t> IMF </a:t>
            </a:r>
            <a:r>
              <a:rPr lang="en-US" sz="1700" dirty="0" err="1" smtClean="0"/>
              <a:t>akan</a:t>
            </a:r>
            <a:r>
              <a:rPr lang="en-US" sz="1700" dirty="0" smtClean="0"/>
              <a:t> </a:t>
            </a:r>
            <a:r>
              <a:rPr lang="en-US" sz="1700" dirty="0" err="1" smtClean="0"/>
              <a:t>tumbuh</a:t>
            </a:r>
            <a:r>
              <a:rPr lang="en-US" sz="1700" dirty="0" smtClean="0"/>
              <a:t> </a:t>
            </a:r>
            <a:r>
              <a:rPr lang="en-US" sz="1700" dirty="0" err="1" smtClean="0"/>
              <a:t>menjadi</a:t>
            </a:r>
            <a:r>
              <a:rPr lang="en-US" sz="1700" dirty="0" smtClean="0"/>
              <a:t> </a:t>
            </a:r>
            <a:r>
              <a:rPr lang="en-US" sz="1700" dirty="0" err="1" smtClean="0"/>
              <a:t>diatas</a:t>
            </a:r>
            <a:r>
              <a:rPr lang="en-US" sz="1700" dirty="0" smtClean="0"/>
              <a:t> 180% </a:t>
            </a:r>
            <a:r>
              <a:rPr lang="en-US" sz="1700" dirty="0" err="1" smtClean="0"/>
              <a:t>pada</a:t>
            </a:r>
            <a:r>
              <a:rPr lang="en-US" sz="1700" dirty="0" smtClean="0"/>
              <a:t> </a:t>
            </a:r>
            <a:r>
              <a:rPr lang="en-US" sz="1700" dirty="0" err="1" smtClean="0"/>
              <a:t>tahun</a:t>
            </a:r>
            <a:r>
              <a:rPr lang="en-US" sz="1700" dirty="0" smtClean="0"/>
              <a:t> 2013. </a:t>
            </a:r>
            <a:r>
              <a:rPr lang="en-US" sz="1700" dirty="0" err="1" smtClean="0"/>
              <a:t>Meningkatnya</a:t>
            </a:r>
            <a:r>
              <a:rPr lang="en-US" sz="1700" dirty="0" smtClean="0"/>
              <a:t> </a:t>
            </a:r>
            <a:r>
              <a:rPr lang="en-US" sz="1700" dirty="0" err="1" smtClean="0"/>
              <a:t>utang</a:t>
            </a:r>
            <a:r>
              <a:rPr lang="en-US" sz="1700" dirty="0" smtClean="0"/>
              <a:t> </a:t>
            </a:r>
            <a:r>
              <a:rPr lang="en-US" sz="1700" dirty="0" err="1" smtClean="0"/>
              <a:t>negara</a:t>
            </a:r>
            <a:r>
              <a:rPr lang="en-US" sz="1700" dirty="0" smtClean="0"/>
              <a:t> </a:t>
            </a:r>
            <a:r>
              <a:rPr lang="en-US" sz="1700" dirty="0" err="1" smtClean="0"/>
              <a:t>karena</a:t>
            </a:r>
            <a:r>
              <a:rPr lang="en-US" sz="1700" dirty="0" smtClean="0"/>
              <a:t> </a:t>
            </a:r>
            <a:r>
              <a:rPr lang="en-US" sz="1700" dirty="0" err="1" smtClean="0"/>
              <a:t>defisit</a:t>
            </a:r>
            <a:r>
              <a:rPr lang="en-US" sz="1700" dirty="0" smtClean="0"/>
              <a:t> </a:t>
            </a:r>
            <a:r>
              <a:rPr lang="en-US" sz="1700" dirty="0" err="1" smtClean="0"/>
              <a:t>anggaran</a:t>
            </a:r>
            <a:r>
              <a:rPr lang="en-US" sz="1700" dirty="0" smtClean="0"/>
              <a:t> yang </a:t>
            </a:r>
            <a:r>
              <a:rPr lang="en-US" sz="1700" dirty="0" err="1" smtClean="0"/>
              <a:t>terus</a:t>
            </a:r>
            <a:r>
              <a:rPr lang="en-US" sz="1700" dirty="0" smtClean="0"/>
              <a:t> </a:t>
            </a:r>
            <a:r>
              <a:rPr lang="en-US" sz="1700" dirty="0" err="1" smtClean="0"/>
              <a:t>berlanjut</a:t>
            </a:r>
            <a:r>
              <a:rPr lang="en-US" sz="1700" dirty="0" smtClean="0"/>
              <a:t>. </a:t>
            </a:r>
            <a:r>
              <a:rPr lang="en-US" sz="1700" dirty="0" err="1" smtClean="0"/>
              <a:t>Kondisi</a:t>
            </a:r>
            <a:r>
              <a:rPr lang="en-US" sz="1700" dirty="0" smtClean="0"/>
              <a:t> </a:t>
            </a:r>
            <a:r>
              <a:rPr lang="en-US" sz="1700" dirty="0" err="1" smtClean="0"/>
              <a:t>ini</a:t>
            </a:r>
            <a:r>
              <a:rPr lang="en-US" sz="1700" dirty="0" smtClean="0"/>
              <a:t> </a:t>
            </a:r>
            <a:r>
              <a:rPr lang="en-US" sz="1700" dirty="0" err="1" smtClean="0"/>
              <a:t>jelas</a:t>
            </a:r>
            <a:r>
              <a:rPr lang="en-US" sz="1700" dirty="0" smtClean="0"/>
              <a:t> </a:t>
            </a:r>
            <a:r>
              <a:rPr lang="en-US" sz="1700" dirty="0" err="1" smtClean="0"/>
              <a:t>bertentangan</a:t>
            </a:r>
            <a:r>
              <a:rPr lang="en-US" sz="1700" dirty="0" smtClean="0"/>
              <a:t> </a:t>
            </a:r>
            <a:r>
              <a:rPr lang="en-US" sz="1700" dirty="0" err="1" smtClean="0"/>
              <a:t>dengan</a:t>
            </a:r>
            <a:r>
              <a:rPr lang="en-US" sz="1700" dirty="0" smtClean="0"/>
              <a:t> </a:t>
            </a:r>
            <a:r>
              <a:rPr lang="en-US" sz="1700" dirty="0" err="1" smtClean="0"/>
              <a:t>aturan</a:t>
            </a:r>
            <a:r>
              <a:rPr lang="en-US" sz="1700" dirty="0" smtClean="0"/>
              <a:t> Maastricht Treaty, </a:t>
            </a:r>
            <a:r>
              <a:rPr lang="en-US" sz="1700" dirty="0" err="1" smtClean="0"/>
              <a:t>dimana</a:t>
            </a:r>
            <a:r>
              <a:rPr lang="en-US" sz="1700" dirty="0" smtClean="0"/>
              <a:t> </a:t>
            </a:r>
            <a:r>
              <a:rPr lang="en-US" sz="1700" dirty="0" err="1" smtClean="0"/>
              <a:t>dinyatakan</a:t>
            </a:r>
            <a:r>
              <a:rPr lang="en-US" sz="1700" dirty="0" smtClean="0"/>
              <a:t> </a:t>
            </a:r>
            <a:r>
              <a:rPr lang="en-US" sz="1700" dirty="0" err="1" smtClean="0"/>
              <a:t>dalam</a:t>
            </a:r>
            <a:r>
              <a:rPr lang="en-US" sz="1700" dirty="0" smtClean="0"/>
              <a:t> </a:t>
            </a:r>
            <a:r>
              <a:rPr lang="en-US" sz="1700" dirty="0" err="1" smtClean="0"/>
              <a:t>aturan</a:t>
            </a:r>
            <a:r>
              <a:rPr lang="en-US" sz="1700" dirty="0" smtClean="0"/>
              <a:t> </a:t>
            </a:r>
            <a:r>
              <a:rPr lang="en-US" sz="1700" dirty="0" err="1" smtClean="0"/>
              <a:t>ini</a:t>
            </a:r>
            <a:r>
              <a:rPr lang="en-US" sz="1700" dirty="0" smtClean="0"/>
              <a:t> </a:t>
            </a:r>
            <a:r>
              <a:rPr lang="en-US" sz="1700" dirty="0" err="1" smtClean="0"/>
              <a:t>bahwa</a:t>
            </a:r>
            <a:r>
              <a:rPr lang="en-US" sz="1700" dirty="0" smtClean="0"/>
              <a:t> </a:t>
            </a:r>
            <a:r>
              <a:rPr lang="en-US" sz="1700" dirty="0" err="1" smtClean="0"/>
              <a:t>utang</a:t>
            </a:r>
            <a:r>
              <a:rPr lang="en-US" sz="1700" dirty="0" smtClean="0"/>
              <a:t> </a:t>
            </a:r>
            <a:r>
              <a:rPr lang="en-US" sz="1700" dirty="0" err="1" smtClean="0"/>
              <a:t>negara</a:t>
            </a:r>
            <a:r>
              <a:rPr lang="en-US" sz="1700" dirty="0" smtClean="0"/>
              <a:t> </a:t>
            </a:r>
            <a:r>
              <a:rPr lang="en-US" sz="1700" dirty="0" err="1" smtClean="0"/>
              <a:t>tidak</a:t>
            </a:r>
            <a:r>
              <a:rPr lang="en-US" sz="1700" dirty="0" smtClean="0"/>
              <a:t> </a:t>
            </a:r>
            <a:r>
              <a:rPr lang="en-US" sz="1700" dirty="0" err="1" smtClean="0"/>
              <a:t>boleh</a:t>
            </a:r>
            <a:r>
              <a:rPr lang="en-US" sz="1700" dirty="0" smtClean="0"/>
              <a:t> </a:t>
            </a:r>
            <a:r>
              <a:rPr lang="en-US" sz="1700" dirty="0" err="1" smtClean="0"/>
              <a:t>lebih</a:t>
            </a:r>
            <a:r>
              <a:rPr lang="en-US" sz="1700" dirty="0" smtClean="0"/>
              <a:t> </a:t>
            </a:r>
            <a:r>
              <a:rPr lang="en-US" sz="1700" dirty="0" err="1" smtClean="0"/>
              <a:t>dari</a:t>
            </a:r>
            <a:r>
              <a:rPr lang="en-US" sz="1700" dirty="0" smtClean="0"/>
              <a:t> 60% </a:t>
            </a:r>
            <a:r>
              <a:rPr lang="en-US" sz="1700" dirty="0" err="1" smtClean="0"/>
              <a:t>dari</a:t>
            </a:r>
            <a:r>
              <a:rPr lang="en-US" sz="1700" dirty="0" smtClean="0"/>
              <a:t> PDB </a:t>
            </a:r>
            <a:r>
              <a:rPr lang="en-US" sz="1700" dirty="0" err="1" smtClean="0"/>
              <a:t>dan</a:t>
            </a:r>
            <a:r>
              <a:rPr lang="en-US" sz="1700" dirty="0" smtClean="0"/>
              <a:t> </a:t>
            </a:r>
            <a:r>
              <a:rPr lang="en-US" sz="1700" dirty="0" err="1" smtClean="0"/>
              <a:t>defisit</a:t>
            </a:r>
            <a:r>
              <a:rPr lang="en-US" sz="1700" dirty="0" smtClean="0"/>
              <a:t> </a:t>
            </a:r>
            <a:r>
              <a:rPr lang="en-US" sz="1700" dirty="0" err="1" smtClean="0"/>
              <a:t>maksimal</a:t>
            </a:r>
            <a:r>
              <a:rPr lang="en-US" sz="1700" dirty="0" smtClean="0"/>
              <a:t> 3% </a:t>
            </a:r>
            <a:r>
              <a:rPr lang="en-US" sz="1700" dirty="0" err="1" smtClean="0"/>
              <a:t>dari</a:t>
            </a:r>
            <a:r>
              <a:rPr lang="en-US" sz="1700" dirty="0" smtClean="0"/>
              <a:t> PDB. </a:t>
            </a:r>
            <a:r>
              <a:rPr lang="en-US" sz="1700" dirty="0" err="1" smtClean="0"/>
              <a:t>Teorinya</a:t>
            </a:r>
            <a:r>
              <a:rPr lang="en-US" sz="1700" dirty="0" smtClean="0"/>
              <a:t>, </a:t>
            </a:r>
            <a:r>
              <a:rPr lang="en-US" sz="1700" dirty="0" err="1" smtClean="0"/>
              <a:t>jika</a:t>
            </a:r>
            <a:r>
              <a:rPr lang="en-US" sz="1700" dirty="0" smtClean="0"/>
              <a:t> </a:t>
            </a:r>
            <a:r>
              <a:rPr lang="en-US" sz="1700" dirty="0" err="1" smtClean="0"/>
              <a:t>melewati</a:t>
            </a:r>
            <a:r>
              <a:rPr lang="en-US" sz="1700" dirty="0" smtClean="0"/>
              <a:t> </a:t>
            </a:r>
            <a:r>
              <a:rPr lang="en-US" sz="1700" dirty="0" err="1" smtClean="0"/>
              <a:t>angka</a:t>
            </a:r>
            <a:r>
              <a:rPr lang="en-US" sz="1700" dirty="0" smtClean="0"/>
              <a:t> </a:t>
            </a:r>
            <a:r>
              <a:rPr lang="en-US" sz="1700" dirty="0" err="1" smtClean="0"/>
              <a:t>itu</a:t>
            </a:r>
            <a:r>
              <a:rPr lang="en-US" sz="1700" dirty="0" smtClean="0"/>
              <a:t>, </a:t>
            </a:r>
            <a:r>
              <a:rPr lang="en-US" sz="1700" dirty="0" err="1" smtClean="0"/>
              <a:t>akan</a:t>
            </a:r>
            <a:r>
              <a:rPr lang="en-US" sz="1700" dirty="0" smtClean="0"/>
              <a:t> </a:t>
            </a:r>
            <a:r>
              <a:rPr lang="en-US" sz="1700" dirty="0" err="1" smtClean="0"/>
              <a:t>menciptakan</a:t>
            </a:r>
            <a:r>
              <a:rPr lang="en-US" sz="1700" dirty="0" smtClean="0"/>
              <a:t> </a:t>
            </a:r>
            <a:r>
              <a:rPr lang="en-US" sz="1700" dirty="0" err="1" smtClean="0"/>
              <a:t>ketidakstabilan</a:t>
            </a:r>
            <a:r>
              <a:rPr lang="en-US" sz="1700" dirty="0" smtClean="0"/>
              <a:t> </a:t>
            </a:r>
            <a:r>
              <a:rPr lang="en-US" sz="1700" dirty="0" err="1" smtClean="0"/>
              <a:t>ekonomi</a:t>
            </a:r>
            <a:r>
              <a:rPr lang="en-US" sz="1700" dirty="0" smtClean="0"/>
              <a:t> </a:t>
            </a:r>
            <a:r>
              <a:rPr lang="en-US" sz="1700" dirty="0" err="1" smtClean="0"/>
              <a:t>kawasan</a:t>
            </a:r>
            <a:r>
              <a:rPr lang="en-US" sz="1700" dirty="0" smtClean="0"/>
              <a:t>.</a:t>
            </a:r>
            <a:endParaRPr lang="id-ID" sz="1700" dirty="0" smtClean="0"/>
          </a:p>
          <a:p>
            <a:pPr algn="just"/>
            <a:endParaRPr lang="id-ID" dirty="0"/>
          </a:p>
        </p:txBody>
      </p:sp>
      <p:pic>
        <p:nvPicPr>
          <p:cNvPr id="4" name="1.9">
            <a:hlinkClick r:id="" action="ppaction://media"/>
          </p:cNvPr>
          <p:cNvPicPr>
            <a:picLocks noRot="1" noChangeAspect="1"/>
          </p:cNvPicPr>
          <p:nvPr>
            <a:wavAudioFile r:embed="rId1" name="1.9"/>
          </p:nvPr>
        </p:nvPicPr>
        <p:blipFill>
          <a:blip r:embed="rId4"/>
          <a:stretch>
            <a:fillRect/>
          </a:stretch>
        </p:blipFill>
        <p:spPr>
          <a:xfrm>
            <a:off x="8839200" y="0"/>
            <a:ext cx="304800" cy="304800"/>
          </a:xfrm>
          <a:prstGeom prst="rect">
            <a:avLst/>
          </a:prstGeom>
        </p:spPr>
      </p:pic>
      <p:sp>
        <p:nvSpPr>
          <p:cNvPr id="5" name="Slide Number Placeholder 4"/>
          <p:cNvSpPr>
            <a:spLocks noGrp="1"/>
          </p:cNvSpPr>
          <p:nvPr>
            <p:ph type="sldNum" sz="quarter" idx="12"/>
          </p:nvPr>
        </p:nvSpPr>
        <p:spPr/>
        <p:txBody>
          <a:bodyPr/>
          <a:lstStyle/>
          <a:p>
            <a:fld id="{F7DBCAA5-10B7-47F4-A875-414E0C1BC79D}" type="slidenum">
              <a:rPr lang="id-ID" smtClean="0"/>
              <a:pPr/>
              <a:t>13</a:t>
            </a:fld>
            <a:endParaRPr lang="id-ID"/>
          </a:p>
        </p:txBody>
      </p:sp>
      <p:sp>
        <p:nvSpPr>
          <p:cNvPr id="6" name="Footer Placeholder 5"/>
          <p:cNvSpPr>
            <a:spLocks noGrp="1"/>
          </p:cNvSpPr>
          <p:nvPr>
            <p:ph type="ftr" sz="quarter" idx="11"/>
          </p:nvPr>
        </p:nvSpPr>
        <p:spPr/>
        <p:txBody>
          <a:bodyPr/>
          <a:lstStyle/>
          <a:p>
            <a:r>
              <a:rPr lang="id-ID" smtClean="0"/>
              <a:t>BISNIS INTERNASIONAL/SN642033</a:t>
            </a:r>
            <a:endParaRPr lang="id-ID"/>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19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7200" y="274638"/>
            <a:ext cx="8229600" cy="944562"/>
          </a:xfrm>
          <a:prstGeom prst="rect">
            <a:avLst/>
          </a:prstGeom>
        </p:spPr>
        <p:txBody>
          <a:bodyPr>
            <a:normAutofit fontScale="92500" lnSpcReduction="1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3000" b="0" i="0" u="none" strike="noStrike" kern="1200" cap="none" spc="0" normalizeH="0" baseline="0" noProof="0" dirty="0" smtClean="0">
                <a:ln>
                  <a:noFill/>
                </a:ln>
                <a:solidFill>
                  <a:schemeClr val="tx1"/>
                </a:solidFill>
                <a:effectLst/>
                <a:uLnTx/>
                <a:uFillTx/>
                <a:latin typeface="+mj-lt"/>
                <a:ea typeface="+mj-ea"/>
                <a:cs typeface="+mj-cs"/>
              </a:rPr>
              <a:t/>
            </a:r>
            <a:br>
              <a:rPr kumimoji="0" lang="id-ID" sz="3000" b="0" i="0" u="none" strike="noStrike" kern="1200" cap="none" spc="0" normalizeH="0" baseline="0" noProof="0" dirty="0" smtClean="0">
                <a:ln>
                  <a:noFill/>
                </a:ln>
                <a:solidFill>
                  <a:schemeClr val="tx1"/>
                </a:solidFill>
                <a:effectLst/>
                <a:uLnTx/>
                <a:uFillTx/>
                <a:latin typeface="+mj-lt"/>
                <a:ea typeface="+mj-ea"/>
                <a:cs typeface="+mj-cs"/>
              </a:rPr>
            </a:br>
            <a:r>
              <a:rPr kumimoji="0" lang="id-ID" sz="3000" b="0" i="0" u="none" strike="noStrike" kern="1200" cap="none" spc="0" normalizeH="0" baseline="0" noProof="0" dirty="0" smtClean="0">
                <a:ln>
                  <a:noFill/>
                </a:ln>
                <a:solidFill>
                  <a:schemeClr val="tx1"/>
                </a:solidFill>
                <a:effectLst/>
                <a:uLnTx/>
                <a:uFillTx/>
                <a:latin typeface="+mj-lt"/>
                <a:ea typeface="+mj-ea"/>
                <a:cs typeface="+mj-cs"/>
              </a:rPr>
              <a:t>PASAR GLOBAL &amp; PUSAT BISNIS</a:t>
            </a:r>
            <a:endParaRPr kumimoji="0" lang="id-ID" sz="3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457200" y="1524000"/>
            <a:ext cx="8153400" cy="4770537"/>
          </a:xfrm>
          <a:prstGeom prst="rect">
            <a:avLst/>
          </a:prstGeom>
          <a:noFill/>
        </p:spPr>
        <p:txBody>
          <a:bodyPr wrap="square" rtlCol="0">
            <a:spAutoFit/>
          </a:bodyPr>
          <a:lstStyle/>
          <a:p>
            <a:pPr algn="just"/>
            <a:r>
              <a:rPr lang="id-ID" sz="2200" dirty="0" smtClean="0"/>
              <a:t>Pasar Asia</a:t>
            </a:r>
          </a:p>
          <a:p>
            <a:pPr algn="just"/>
            <a:r>
              <a:rPr lang="id-ID" sz="2200" dirty="0" smtClean="0"/>
              <a:t>Perkembangan perekonomian di Asia berkembang dengan pesat. Dengan dua negara senagai lokomotifnya yaitu China dan Jepang, ditambah sebuah negara yang saat ini mulai diperhitungkan yaitu Korea Selatan. Ketiga negara ini sebagai pendorong pertumbuhan  perekonomian di kawasan Asia dilihat dari jumlah ekspor ketiga negara ini yang dapat mengalah pendapatan Amerika Serikat.</a:t>
            </a:r>
          </a:p>
          <a:p>
            <a:pPr algn="just"/>
            <a:r>
              <a:rPr lang="id-ID" sz="2200" dirty="0" smtClean="0"/>
              <a:t>Perekonomian Asia dapat maju dikarenakan melekatnya budaya entrepeneur yang ada, setiap orang memiliki kepenmtingan untuk membuat nilai pada suatu barang. Majunya perekonomian asia juga tidak lepas dari keberhasilan regional Asia Tenggara yang memiliki kestabilan politik dan ekonomi, hal ini berimbas kepada negara-negara lainnya di akwasan Asia.</a:t>
            </a:r>
          </a:p>
          <a:p>
            <a:pPr algn="just"/>
            <a:endParaRPr lang="id-ID" dirty="0"/>
          </a:p>
        </p:txBody>
      </p:sp>
      <p:pic>
        <p:nvPicPr>
          <p:cNvPr id="5" name="1.10">
            <a:hlinkClick r:id="" action="ppaction://media"/>
          </p:cNvPr>
          <p:cNvPicPr>
            <a:picLocks noRot="1" noChangeAspect="1"/>
          </p:cNvPicPr>
          <p:nvPr>
            <a:wavAudioFile r:embed="rId1" name="1.10"/>
          </p:nvPr>
        </p:nvPicPr>
        <p:blipFill>
          <a:blip r:embed="rId3"/>
          <a:stretch>
            <a:fillRect/>
          </a:stretch>
        </p:blipFill>
        <p:spPr>
          <a:xfrm>
            <a:off x="8839200" y="0"/>
            <a:ext cx="304800" cy="304800"/>
          </a:xfrm>
          <a:prstGeom prst="rect">
            <a:avLst/>
          </a:prstGeom>
        </p:spPr>
      </p:pic>
      <p:sp>
        <p:nvSpPr>
          <p:cNvPr id="6" name="Slide Number Placeholder 5"/>
          <p:cNvSpPr>
            <a:spLocks noGrp="1"/>
          </p:cNvSpPr>
          <p:nvPr>
            <p:ph type="sldNum" sz="quarter" idx="12"/>
          </p:nvPr>
        </p:nvSpPr>
        <p:spPr/>
        <p:txBody>
          <a:bodyPr/>
          <a:lstStyle/>
          <a:p>
            <a:fld id="{F7DBCAA5-10B7-47F4-A875-414E0C1BC79D}" type="slidenum">
              <a:rPr lang="id-ID" smtClean="0"/>
              <a:pPr/>
              <a:t>14</a:t>
            </a:fld>
            <a:endParaRPr lang="id-ID"/>
          </a:p>
        </p:txBody>
      </p:sp>
      <p:sp>
        <p:nvSpPr>
          <p:cNvPr id="7" name="Footer Placeholder 6"/>
          <p:cNvSpPr>
            <a:spLocks noGrp="1"/>
          </p:cNvSpPr>
          <p:nvPr>
            <p:ph type="ftr" sz="quarter" idx="11"/>
          </p:nvPr>
        </p:nvSpPr>
        <p:spPr/>
        <p:txBody>
          <a:bodyPr/>
          <a:lstStyle/>
          <a:p>
            <a:r>
              <a:rPr lang="id-ID" smtClean="0"/>
              <a:t>BISNIS INTERNASIONAL/SN642033</a:t>
            </a:r>
            <a:endParaRPr lang="id-ID"/>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524"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8"/>
            <a:ext cx="8229600" cy="944562"/>
          </a:xfrm>
          <a:prstGeom prst="rect">
            <a:avLst/>
          </a:prstGeom>
        </p:spPr>
        <p:txBody>
          <a:bodyPr>
            <a:normAutofit fontScale="92500" lnSpcReduction="1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3000" b="0" i="0" u="none" strike="noStrike" kern="1200" cap="none" spc="0" normalizeH="0" baseline="0" noProof="0" dirty="0" smtClean="0">
                <a:ln>
                  <a:noFill/>
                </a:ln>
                <a:solidFill>
                  <a:schemeClr val="tx1"/>
                </a:solidFill>
                <a:effectLst/>
                <a:uLnTx/>
                <a:uFillTx/>
                <a:latin typeface="+mj-lt"/>
                <a:ea typeface="+mj-ea"/>
                <a:cs typeface="+mj-cs"/>
              </a:rPr>
              <a:t/>
            </a:r>
            <a:br>
              <a:rPr kumimoji="0" lang="id-ID" sz="3000" b="0" i="0" u="none" strike="noStrike" kern="1200" cap="none" spc="0" normalizeH="0" baseline="0" noProof="0" dirty="0" smtClean="0">
                <a:ln>
                  <a:noFill/>
                </a:ln>
                <a:solidFill>
                  <a:schemeClr val="tx1"/>
                </a:solidFill>
                <a:effectLst/>
                <a:uLnTx/>
                <a:uFillTx/>
                <a:latin typeface="+mj-lt"/>
                <a:ea typeface="+mj-ea"/>
                <a:cs typeface="+mj-cs"/>
              </a:rPr>
            </a:br>
            <a:r>
              <a:rPr kumimoji="0" lang="id-ID" sz="3000" b="0" i="0" u="none" strike="noStrike" kern="1200" cap="none" spc="0" normalizeH="0" baseline="0" noProof="0" dirty="0" smtClean="0">
                <a:ln>
                  <a:noFill/>
                </a:ln>
                <a:solidFill>
                  <a:schemeClr val="tx1"/>
                </a:solidFill>
                <a:effectLst/>
                <a:uLnTx/>
                <a:uFillTx/>
                <a:latin typeface="+mj-lt"/>
                <a:ea typeface="+mj-ea"/>
                <a:cs typeface="+mj-cs"/>
              </a:rPr>
              <a:t>PASAR GLOBAL &amp; PUSAT BISNIS</a:t>
            </a:r>
            <a:endParaRPr kumimoji="0" lang="id-ID" sz="3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457200" y="1524000"/>
            <a:ext cx="8153400" cy="4062651"/>
          </a:xfrm>
          <a:prstGeom prst="rect">
            <a:avLst/>
          </a:prstGeom>
          <a:noFill/>
        </p:spPr>
        <p:txBody>
          <a:bodyPr wrap="square" rtlCol="0">
            <a:spAutoFit/>
          </a:bodyPr>
          <a:lstStyle/>
          <a:p>
            <a:pPr algn="just"/>
            <a:r>
              <a:rPr lang="id-ID" sz="2400" dirty="0" smtClean="0"/>
              <a:t>Pasar Afrika</a:t>
            </a:r>
          </a:p>
          <a:p>
            <a:r>
              <a:rPr lang="en-US" sz="2400" dirty="0" err="1" smtClean="0"/>
              <a:t>Sebagian</a:t>
            </a:r>
            <a:r>
              <a:rPr lang="en-US" sz="2400" dirty="0" smtClean="0"/>
              <a:t> </a:t>
            </a:r>
            <a:r>
              <a:rPr lang="en-US" sz="2400" dirty="0" err="1" smtClean="0"/>
              <a:t>besar</a:t>
            </a:r>
            <a:r>
              <a:rPr lang="en-US" sz="2400" dirty="0" smtClean="0"/>
              <a:t> </a:t>
            </a:r>
            <a:r>
              <a:rPr lang="en-US" sz="2400" dirty="0" err="1" smtClean="0"/>
              <a:t>negara-negara</a:t>
            </a:r>
            <a:r>
              <a:rPr lang="en-US" sz="2400" dirty="0" smtClean="0"/>
              <a:t> </a:t>
            </a:r>
            <a:r>
              <a:rPr lang="en-US" sz="2400" dirty="0" err="1" smtClean="0"/>
              <a:t>di</a:t>
            </a:r>
            <a:r>
              <a:rPr lang="en-US" sz="2400" dirty="0" smtClean="0"/>
              <a:t> </a:t>
            </a:r>
            <a:r>
              <a:rPr lang="en-US" sz="2400" dirty="0" err="1" smtClean="0"/>
              <a:t>Afrika</a:t>
            </a:r>
            <a:r>
              <a:rPr lang="en-US" sz="2400" dirty="0" smtClean="0"/>
              <a:t> </a:t>
            </a:r>
            <a:r>
              <a:rPr lang="en-US" sz="2400" dirty="0" err="1" smtClean="0"/>
              <a:t>merupakan</a:t>
            </a:r>
            <a:r>
              <a:rPr lang="en-US" sz="2400" dirty="0" smtClean="0"/>
              <a:t> </a:t>
            </a:r>
            <a:r>
              <a:rPr lang="en-US" sz="2400" dirty="0" err="1" smtClean="0"/>
              <a:t>negara</a:t>
            </a:r>
            <a:r>
              <a:rPr lang="en-US" sz="2400" dirty="0" smtClean="0"/>
              <a:t> </a:t>
            </a:r>
            <a:r>
              <a:rPr lang="en-US" sz="2400" dirty="0" err="1" smtClean="0"/>
              <a:t>Agraris</a:t>
            </a:r>
            <a:r>
              <a:rPr lang="en-US" sz="2400" dirty="0" smtClean="0"/>
              <a:t>. </a:t>
            </a:r>
            <a:r>
              <a:rPr lang="en-US" sz="2400" dirty="0" err="1" smtClean="0"/>
              <a:t>Hasil</a:t>
            </a:r>
            <a:r>
              <a:rPr lang="en-US" sz="2400" dirty="0" smtClean="0"/>
              <a:t> </a:t>
            </a:r>
            <a:r>
              <a:rPr lang="en-US" sz="2400" dirty="0" err="1" smtClean="0"/>
              <a:t>dari</a:t>
            </a:r>
            <a:r>
              <a:rPr lang="en-US" sz="2400" dirty="0" smtClean="0"/>
              <a:t> </a:t>
            </a:r>
            <a:r>
              <a:rPr lang="en-US" sz="2400" dirty="0" err="1" smtClean="0"/>
              <a:t>sektor</a:t>
            </a:r>
            <a:r>
              <a:rPr lang="en-US" sz="2400" dirty="0" smtClean="0"/>
              <a:t> </a:t>
            </a:r>
            <a:r>
              <a:rPr lang="en-US" sz="2400" dirty="0" err="1" smtClean="0"/>
              <a:t>pertaniannya</a:t>
            </a:r>
            <a:r>
              <a:rPr lang="en-US" sz="2400" dirty="0" smtClean="0"/>
              <a:t> </a:t>
            </a:r>
            <a:r>
              <a:rPr lang="en-US" sz="2400" dirty="0" err="1" smtClean="0"/>
              <a:t>adalah</a:t>
            </a:r>
            <a:r>
              <a:rPr lang="en-US" sz="2400" dirty="0" smtClean="0"/>
              <a:t> </a:t>
            </a:r>
            <a:r>
              <a:rPr lang="en-US" sz="2400" dirty="0" err="1" smtClean="0"/>
              <a:t>karet</a:t>
            </a:r>
            <a:r>
              <a:rPr lang="en-US" sz="2400" dirty="0" smtClean="0"/>
              <a:t>, </a:t>
            </a:r>
            <a:r>
              <a:rPr lang="en-US" sz="2400" dirty="0" err="1" smtClean="0"/>
              <a:t>kapas</a:t>
            </a:r>
            <a:r>
              <a:rPr lang="en-US" sz="2400" dirty="0" smtClean="0"/>
              <a:t>, kopi, </a:t>
            </a:r>
            <a:r>
              <a:rPr lang="en-US" sz="2400" dirty="0" err="1" smtClean="0"/>
              <a:t>cokelat</a:t>
            </a:r>
            <a:r>
              <a:rPr lang="en-US" sz="2400" dirty="0" smtClean="0"/>
              <a:t>, </a:t>
            </a:r>
            <a:r>
              <a:rPr lang="en-US" sz="2400" dirty="0" err="1" smtClean="0"/>
              <a:t>tebu</a:t>
            </a:r>
            <a:r>
              <a:rPr lang="en-US" sz="2400" dirty="0" smtClean="0"/>
              <a:t>, </a:t>
            </a:r>
            <a:r>
              <a:rPr lang="en-US" sz="2400" dirty="0" err="1" smtClean="0"/>
              <a:t>kelapa</a:t>
            </a:r>
            <a:r>
              <a:rPr lang="en-US" sz="2400" dirty="0" smtClean="0"/>
              <a:t> </a:t>
            </a:r>
            <a:r>
              <a:rPr lang="en-US" sz="2400" dirty="0" err="1" smtClean="0"/>
              <a:t>sawit</a:t>
            </a:r>
            <a:r>
              <a:rPr lang="en-US" sz="2400" dirty="0" smtClean="0"/>
              <a:t>, </a:t>
            </a:r>
            <a:r>
              <a:rPr lang="en-US" sz="2400" dirty="0" err="1" smtClean="0"/>
              <a:t>tembakau</a:t>
            </a:r>
            <a:r>
              <a:rPr lang="en-US" sz="2400" dirty="0" smtClean="0"/>
              <a:t>, </a:t>
            </a:r>
            <a:r>
              <a:rPr lang="en-US" sz="2400" dirty="0" err="1" smtClean="0"/>
              <a:t>gandum</a:t>
            </a:r>
            <a:r>
              <a:rPr lang="en-US" sz="2400" dirty="0" smtClean="0"/>
              <a:t>, </a:t>
            </a:r>
            <a:r>
              <a:rPr lang="en-US" sz="2400" dirty="0" err="1" smtClean="0"/>
              <a:t>dan</a:t>
            </a:r>
            <a:r>
              <a:rPr lang="en-US" sz="2400" dirty="0" smtClean="0"/>
              <a:t> </a:t>
            </a:r>
            <a:r>
              <a:rPr lang="en-US" sz="2400" dirty="0" err="1" smtClean="0"/>
              <a:t>kurma</a:t>
            </a:r>
            <a:r>
              <a:rPr lang="en-US" sz="2400" dirty="0" smtClean="0"/>
              <a:t>. </a:t>
            </a:r>
            <a:r>
              <a:rPr lang="en-US" sz="2400" dirty="0" err="1" smtClean="0"/>
              <a:t>Afrika</a:t>
            </a:r>
            <a:r>
              <a:rPr lang="en-US" sz="2400" dirty="0" smtClean="0"/>
              <a:t> </a:t>
            </a:r>
            <a:r>
              <a:rPr lang="en-US" sz="2400" dirty="0" err="1" smtClean="0"/>
              <a:t>memiliki</a:t>
            </a:r>
            <a:r>
              <a:rPr lang="en-US" sz="2400" dirty="0" smtClean="0"/>
              <a:t> </a:t>
            </a:r>
            <a:r>
              <a:rPr lang="en-US" sz="2400" dirty="0" err="1" smtClean="0"/>
              <a:t>barang</a:t>
            </a:r>
            <a:r>
              <a:rPr lang="en-US" sz="2400" dirty="0" smtClean="0"/>
              <a:t> </a:t>
            </a:r>
            <a:r>
              <a:rPr lang="en-US" sz="2400" dirty="0" err="1" smtClean="0"/>
              <a:t>tambang</a:t>
            </a:r>
            <a:r>
              <a:rPr lang="en-US" sz="2400" dirty="0" smtClean="0"/>
              <a:t> yang </a:t>
            </a:r>
            <a:r>
              <a:rPr lang="en-US" sz="2400" dirty="0" err="1" smtClean="0"/>
              <a:t>melimpah</a:t>
            </a:r>
            <a:r>
              <a:rPr lang="en-US" sz="2400" dirty="0" smtClean="0"/>
              <a:t> </a:t>
            </a:r>
            <a:r>
              <a:rPr lang="en-US" sz="2400" dirty="0" err="1" smtClean="0"/>
              <a:t>dengan</a:t>
            </a:r>
            <a:r>
              <a:rPr lang="en-US" sz="2400" dirty="0" smtClean="0"/>
              <a:t> </a:t>
            </a:r>
            <a:r>
              <a:rPr lang="en-US" sz="2400" dirty="0" err="1" smtClean="0"/>
              <a:t>hasil</a:t>
            </a:r>
            <a:r>
              <a:rPr lang="en-US" sz="2400" dirty="0" smtClean="0"/>
              <a:t> </a:t>
            </a:r>
            <a:r>
              <a:rPr lang="en-US" sz="2400" dirty="0" err="1" smtClean="0"/>
              <a:t>tambang</a:t>
            </a:r>
            <a:r>
              <a:rPr lang="en-US" sz="2400" dirty="0" smtClean="0"/>
              <a:t> </a:t>
            </a:r>
            <a:r>
              <a:rPr lang="en-US" sz="2400" dirty="0" err="1" smtClean="0"/>
              <a:t>utama</a:t>
            </a:r>
            <a:r>
              <a:rPr lang="en-US" sz="2400" dirty="0" smtClean="0"/>
              <a:t> </a:t>
            </a:r>
            <a:r>
              <a:rPr lang="en-US" sz="2400" dirty="0" err="1" smtClean="0"/>
              <a:t>antara</a:t>
            </a:r>
            <a:r>
              <a:rPr lang="en-US" sz="2400" dirty="0" smtClean="0"/>
              <a:t> lain </a:t>
            </a:r>
            <a:r>
              <a:rPr lang="en-US" sz="2400" dirty="0" err="1" smtClean="0"/>
              <a:t>intan</a:t>
            </a:r>
            <a:r>
              <a:rPr lang="en-US" sz="2400" dirty="0" smtClean="0"/>
              <a:t> (98%), </a:t>
            </a:r>
            <a:r>
              <a:rPr lang="en-US" sz="2400" dirty="0" err="1" smtClean="0"/>
              <a:t>emas</a:t>
            </a:r>
            <a:r>
              <a:rPr lang="en-US" sz="2400" dirty="0" smtClean="0"/>
              <a:t> (60%), </a:t>
            </a:r>
            <a:r>
              <a:rPr lang="en-US" sz="2400" dirty="0" err="1" smtClean="0"/>
              <a:t>krom</a:t>
            </a:r>
            <a:r>
              <a:rPr lang="en-US" sz="2400" dirty="0" smtClean="0"/>
              <a:t> (35%), </a:t>
            </a:r>
            <a:r>
              <a:rPr lang="en-US" sz="2400" dirty="0" err="1" smtClean="0"/>
              <a:t>mangan</a:t>
            </a:r>
            <a:r>
              <a:rPr lang="en-US" sz="2400" dirty="0" smtClean="0"/>
              <a:t> (25%), </a:t>
            </a:r>
            <a:r>
              <a:rPr lang="en-US" sz="2400" dirty="0" err="1" smtClean="0"/>
              <a:t>dan</a:t>
            </a:r>
            <a:r>
              <a:rPr lang="en-US" sz="2400" dirty="0" smtClean="0"/>
              <a:t> </a:t>
            </a:r>
            <a:r>
              <a:rPr lang="en-US" sz="2400" dirty="0" err="1" smtClean="0"/>
              <a:t>tembaga</a:t>
            </a:r>
            <a:r>
              <a:rPr lang="en-US" sz="2400" dirty="0" smtClean="0"/>
              <a:t> (20%)</a:t>
            </a:r>
            <a:r>
              <a:rPr lang="en-US" sz="2400" dirty="0" err="1" smtClean="0"/>
              <a:t>Sektor</a:t>
            </a:r>
            <a:r>
              <a:rPr lang="en-US" sz="2400" dirty="0" smtClean="0"/>
              <a:t> </a:t>
            </a:r>
            <a:r>
              <a:rPr lang="en-US" sz="2400" dirty="0" err="1" smtClean="0"/>
              <a:t>industri</a:t>
            </a:r>
            <a:r>
              <a:rPr lang="en-US" sz="2400" dirty="0" smtClean="0"/>
              <a:t> </a:t>
            </a:r>
            <a:r>
              <a:rPr lang="en-US" sz="2400" dirty="0" err="1" smtClean="0"/>
              <a:t>berkembang</a:t>
            </a:r>
            <a:r>
              <a:rPr lang="en-US" sz="2400" dirty="0" smtClean="0"/>
              <a:t> </a:t>
            </a:r>
            <a:r>
              <a:rPr lang="en-US" sz="2400" dirty="0" err="1" smtClean="0"/>
              <a:t>pesat</a:t>
            </a:r>
            <a:r>
              <a:rPr lang="en-US" sz="2400" dirty="0" smtClean="0"/>
              <a:t> </a:t>
            </a:r>
            <a:r>
              <a:rPr lang="en-US" sz="2400" dirty="0" err="1" smtClean="0"/>
              <a:t>dengan</a:t>
            </a:r>
            <a:r>
              <a:rPr lang="en-US" sz="2400" dirty="0" smtClean="0"/>
              <a:t> </a:t>
            </a:r>
            <a:r>
              <a:rPr lang="en-US" sz="2400" dirty="0" err="1" smtClean="0"/>
              <a:t>adanya</a:t>
            </a:r>
            <a:r>
              <a:rPr lang="en-US" sz="2400" dirty="0" smtClean="0"/>
              <a:t> </a:t>
            </a:r>
            <a:r>
              <a:rPr lang="en-US" sz="2400" dirty="0" err="1" smtClean="0"/>
              <a:t>kekayaan</a:t>
            </a:r>
            <a:r>
              <a:rPr lang="en-US" sz="2400" dirty="0" smtClean="0"/>
              <a:t> </a:t>
            </a:r>
            <a:r>
              <a:rPr lang="en-US" sz="2400" dirty="0" err="1" smtClean="0"/>
              <a:t>minyak</a:t>
            </a:r>
            <a:r>
              <a:rPr lang="en-US" sz="2400" dirty="0" smtClean="0"/>
              <a:t> </a:t>
            </a:r>
            <a:r>
              <a:rPr lang="en-US" sz="2400" dirty="0" err="1" smtClean="0"/>
              <a:t>dan</a:t>
            </a:r>
            <a:r>
              <a:rPr lang="en-US" sz="2400" dirty="0" smtClean="0"/>
              <a:t> gas </a:t>
            </a:r>
            <a:r>
              <a:rPr lang="en-US" sz="2400" dirty="0" err="1" smtClean="0"/>
              <a:t>bumi</a:t>
            </a:r>
            <a:r>
              <a:rPr lang="en-US" sz="2400" dirty="0" smtClean="0"/>
              <a:t> yang </a:t>
            </a:r>
            <a:r>
              <a:rPr lang="en-US" sz="2400" dirty="0" err="1" smtClean="0"/>
              <a:t>dimiliki</a:t>
            </a:r>
            <a:r>
              <a:rPr lang="en-US" sz="2400" dirty="0" smtClean="0"/>
              <a:t> </a:t>
            </a:r>
            <a:r>
              <a:rPr lang="en-US" sz="2400" dirty="0" err="1" smtClean="0"/>
              <a:t>oleh</a:t>
            </a:r>
            <a:r>
              <a:rPr lang="en-US" sz="2400" dirty="0" smtClean="0"/>
              <a:t> </a:t>
            </a:r>
            <a:r>
              <a:rPr lang="en-US" sz="2400" dirty="0" err="1" smtClean="0"/>
              <a:t>beberapa</a:t>
            </a:r>
            <a:r>
              <a:rPr lang="en-US" sz="2400" dirty="0" smtClean="0"/>
              <a:t> </a:t>
            </a:r>
            <a:r>
              <a:rPr lang="en-US" sz="2400" dirty="0" err="1" smtClean="0"/>
              <a:t>negara</a:t>
            </a:r>
            <a:r>
              <a:rPr lang="en-US" sz="2400" dirty="0" smtClean="0"/>
              <a:t>. Negara </a:t>
            </a:r>
            <a:r>
              <a:rPr lang="en-US" sz="2400" dirty="0" err="1" smtClean="0"/>
              <a:t>di</a:t>
            </a:r>
            <a:r>
              <a:rPr lang="en-US" sz="2400" dirty="0" smtClean="0"/>
              <a:t> </a:t>
            </a:r>
            <a:r>
              <a:rPr lang="en-US" sz="2400" dirty="0" err="1" smtClean="0"/>
              <a:t>Afrika</a:t>
            </a:r>
            <a:r>
              <a:rPr lang="en-US" sz="2400" dirty="0" smtClean="0"/>
              <a:t> yang </a:t>
            </a:r>
            <a:r>
              <a:rPr lang="en-US" sz="2400" dirty="0" err="1" smtClean="0"/>
              <a:t>industrinya</a:t>
            </a:r>
            <a:r>
              <a:rPr lang="en-US" sz="2400" dirty="0" smtClean="0"/>
              <a:t> </a:t>
            </a:r>
            <a:r>
              <a:rPr lang="en-US" sz="2400" dirty="0" err="1" smtClean="0"/>
              <a:t>telah</a:t>
            </a:r>
            <a:r>
              <a:rPr lang="en-US" sz="2400" dirty="0" smtClean="0"/>
              <a:t> </a:t>
            </a:r>
            <a:r>
              <a:rPr lang="en-US" sz="2400" dirty="0" err="1" smtClean="0"/>
              <a:t>berkembang</a:t>
            </a:r>
            <a:r>
              <a:rPr lang="en-US" sz="2400" dirty="0" smtClean="0"/>
              <a:t> </a:t>
            </a:r>
            <a:r>
              <a:rPr lang="en-US" sz="2400" dirty="0" err="1" smtClean="0"/>
              <a:t>adalah</a:t>
            </a:r>
            <a:r>
              <a:rPr lang="en-US" sz="2400" dirty="0" smtClean="0"/>
              <a:t> </a:t>
            </a:r>
            <a:r>
              <a:rPr lang="en-US" sz="2400" dirty="0" err="1" smtClean="0"/>
              <a:t>Republi</a:t>
            </a:r>
            <a:r>
              <a:rPr lang="id-ID" sz="2400" dirty="0" smtClean="0"/>
              <a:t>k Afrika Selatan.</a:t>
            </a:r>
            <a:r>
              <a:rPr lang="en-US" dirty="0" smtClean="0"/>
              <a:t/>
            </a:r>
            <a:br>
              <a:rPr lang="en-US" dirty="0" smtClean="0"/>
            </a:br>
            <a:endParaRPr lang="id-ID" dirty="0"/>
          </a:p>
        </p:txBody>
      </p:sp>
      <p:pic>
        <p:nvPicPr>
          <p:cNvPr id="4" name="1.11">
            <a:hlinkClick r:id="" action="ppaction://media"/>
          </p:cNvPr>
          <p:cNvPicPr>
            <a:picLocks noRot="1" noChangeAspect="1"/>
          </p:cNvPicPr>
          <p:nvPr>
            <a:wavAudioFile r:embed="rId1" name="1.11"/>
          </p:nvPr>
        </p:nvPicPr>
        <p:blipFill>
          <a:blip r:embed="rId3"/>
          <a:stretch>
            <a:fillRect/>
          </a:stretch>
        </p:blipFill>
        <p:spPr>
          <a:xfrm>
            <a:off x="8839200" y="0"/>
            <a:ext cx="304800" cy="304800"/>
          </a:xfrm>
          <a:prstGeom prst="rect">
            <a:avLst/>
          </a:prstGeom>
        </p:spPr>
      </p:pic>
      <p:sp>
        <p:nvSpPr>
          <p:cNvPr id="5" name="Slide Number Placeholder 4"/>
          <p:cNvSpPr>
            <a:spLocks noGrp="1"/>
          </p:cNvSpPr>
          <p:nvPr>
            <p:ph type="sldNum" sz="quarter" idx="12"/>
          </p:nvPr>
        </p:nvSpPr>
        <p:spPr/>
        <p:txBody>
          <a:bodyPr/>
          <a:lstStyle/>
          <a:p>
            <a:fld id="{F7DBCAA5-10B7-47F4-A875-414E0C1BC79D}" type="slidenum">
              <a:rPr lang="id-ID" smtClean="0"/>
              <a:pPr/>
              <a:t>15</a:t>
            </a:fld>
            <a:endParaRPr lang="id-ID"/>
          </a:p>
        </p:txBody>
      </p:sp>
      <p:sp>
        <p:nvSpPr>
          <p:cNvPr id="6" name="Footer Placeholder 5"/>
          <p:cNvSpPr>
            <a:spLocks noGrp="1"/>
          </p:cNvSpPr>
          <p:nvPr>
            <p:ph type="ftr" sz="quarter" idx="11"/>
          </p:nvPr>
        </p:nvSpPr>
        <p:spPr/>
        <p:txBody>
          <a:bodyPr/>
          <a:lstStyle/>
          <a:p>
            <a:r>
              <a:rPr lang="id-ID" smtClean="0"/>
              <a:t>BISNIS INTERNASIONAL/SN642033</a:t>
            </a:r>
            <a:endParaRPr lang="id-ID"/>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18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endParaRPr lang="en-US" dirty="0"/>
          </a:p>
        </p:txBody>
      </p:sp>
      <p:sp>
        <p:nvSpPr>
          <p:cNvPr id="3" name="Title 2"/>
          <p:cNvSpPr>
            <a:spLocks noGrp="1"/>
          </p:cNvSpPr>
          <p:nvPr>
            <p:ph type="title"/>
          </p:nvPr>
        </p:nvSpPr>
        <p:spPr/>
        <p:txBody>
          <a:bodyPr>
            <a:normAutofit/>
          </a:bodyPr>
          <a:lstStyle/>
          <a:p>
            <a:r>
              <a:rPr lang="en-US" sz="3200" dirty="0" smtClean="0"/>
              <a:t>PEREKONOMIAN DUNIA</a:t>
            </a:r>
            <a:endParaRPr lang="en-US" sz="3000" dirty="0"/>
          </a:p>
        </p:txBody>
      </p:sp>
      <p:grpSp>
        <p:nvGrpSpPr>
          <p:cNvPr id="4" name="Group 3"/>
          <p:cNvGrpSpPr>
            <a:grpSpLocks noChangeAspect="1"/>
          </p:cNvGrpSpPr>
          <p:nvPr/>
        </p:nvGrpSpPr>
        <p:grpSpPr bwMode="auto">
          <a:xfrm>
            <a:off x="1447800" y="2133600"/>
            <a:ext cx="6248400" cy="3048000"/>
            <a:chOff x="1008" y="1584"/>
            <a:chExt cx="3936" cy="1920"/>
          </a:xfrm>
        </p:grpSpPr>
        <p:sp>
          <p:nvSpPr>
            <p:cNvPr id="5" name="AutoShape 4"/>
            <p:cNvSpPr>
              <a:spLocks noChangeAspect="1" noChangeArrowheads="1" noTextEdit="1"/>
            </p:cNvSpPr>
            <p:nvPr/>
          </p:nvSpPr>
          <p:spPr bwMode="auto">
            <a:xfrm>
              <a:off x="1008" y="1584"/>
              <a:ext cx="3936" cy="1920"/>
            </a:xfrm>
            <a:prstGeom prst="rect">
              <a:avLst/>
            </a:prstGeom>
            <a:noFill/>
            <a:ln w="9525">
              <a:noFill/>
              <a:miter lim="800000"/>
              <a:headEnd/>
              <a:tailEnd/>
            </a:ln>
          </p:spPr>
          <p:txBody>
            <a:bodyPr/>
            <a:lstStyle/>
            <a:p>
              <a:endParaRPr lang="en-US"/>
            </a:p>
          </p:txBody>
        </p:sp>
        <p:pic>
          <p:nvPicPr>
            <p:cNvPr id="6" name="Picture 5"/>
            <p:cNvPicPr>
              <a:picLocks noChangeAspect="1" noChangeArrowheads="1"/>
            </p:cNvPicPr>
            <p:nvPr/>
          </p:nvPicPr>
          <p:blipFill>
            <a:blip r:embed="rId4"/>
            <a:srcRect/>
            <a:stretch>
              <a:fillRect/>
            </a:stretch>
          </p:blipFill>
          <p:spPr bwMode="auto">
            <a:xfrm>
              <a:off x="1008" y="1584"/>
              <a:ext cx="3945" cy="1929"/>
            </a:xfrm>
            <a:prstGeom prst="rect">
              <a:avLst/>
            </a:prstGeom>
            <a:noFill/>
            <a:ln w="9525">
              <a:noFill/>
              <a:miter lim="800000"/>
              <a:headEnd/>
              <a:tailEnd/>
            </a:ln>
          </p:spPr>
        </p:pic>
      </p:grpSp>
      <p:pic>
        <p:nvPicPr>
          <p:cNvPr id="7" name="1.12">
            <a:hlinkClick r:id="" action="ppaction://media"/>
          </p:cNvPr>
          <p:cNvPicPr>
            <a:picLocks noRot="1" noChangeAspect="1"/>
          </p:cNvPicPr>
          <p:nvPr>
            <a:wavAudioFile r:embed="rId1" name="1.12"/>
          </p:nvPr>
        </p:nvPicPr>
        <p:blipFill>
          <a:blip r:embed="rId5"/>
          <a:stretch>
            <a:fillRect/>
          </a:stretch>
        </p:blipFill>
        <p:spPr>
          <a:xfrm>
            <a:off x="8839200" y="0"/>
            <a:ext cx="304800" cy="304800"/>
          </a:xfrm>
          <a:prstGeom prst="rect">
            <a:avLst/>
          </a:prstGeom>
        </p:spPr>
      </p:pic>
      <p:sp>
        <p:nvSpPr>
          <p:cNvPr id="8" name="Slide Number Placeholder 7"/>
          <p:cNvSpPr>
            <a:spLocks noGrp="1"/>
          </p:cNvSpPr>
          <p:nvPr>
            <p:ph type="sldNum" sz="quarter" idx="12"/>
          </p:nvPr>
        </p:nvSpPr>
        <p:spPr/>
        <p:txBody>
          <a:bodyPr/>
          <a:lstStyle/>
          <a:p>
            <a:pPr>
              <a:defRPr/>
            </a:pPr>
            <a:fld id="{38E7DB15-A257-48B6-A19B-B5D0BCE3DF8D}" type="slidenum">
              <a:rPr lang="en-US" smtClean="0"/>
              <a:pPr>
                <a:defRPr/>
              </a:pPr>
              <a:t>16</a:t>
            </a:fld>
            <a:endParaRPr lang="en-US"/>
          </a:p>
        </p:txBody>
      </p:sp>
      <p:sp>
        <p:nvSpPr>
          <p:cNvPr id="9" name="Footer Placeholder 8"/>
          <p:cNvSpPr>
            <a:spLocks noGrp="1"/>
          </p:cNvSpPr>
          <p:nvPr>
            <p:ph type="ftr" sz="quarter" idx="11"/>
          </p:nvPr>
        </p:nvSpPr>
        <p:spPr/>
        <p:txBody>
          <a:bodyPr/>
          <a:lstStyle/>
          <a:p>
            <a:pPr>
              <a:defRPr/>
            </a:pPr>
            <a:r>
              <a:rPr lang="en-US" smtClean="0"/>
              <a:t>BISNIS INTERNASIONAL/SN642033</a:t>
            </a:r>
            <a:endParaRPr lang="en-US"/>
          </a:p>
        </p:txBody>
      </p:sp>
    </p:spTree>
    <p:extLst>
      <p:ext uri="{BB962C8B-B14F-4D97-AF65-F5344CB8AC3E}">
        <p14:creationId xmlns="" xmlns:p14="http://schemas.microsoft.com/office/powerpoint/2010/main" val="31298263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47"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dirty="0" smtClean="0"/>
          </a:p>
          <a:p>
            <a:endParaRPr lang="en-US" dirty="0"/>
          </a:p>
        </p:txBody>
      </p:sp>
      <p:sp>
        <p:nvSpPr>
          <p:cNvPr id="3" name="Title 2"/>
          <p:cNvSpPr>
            <a:spLocks noGrp="1"/>
          </p:cNvSpPr>
          <p:nvPr>
            <p:ph type="title"/>
          </p:nvPr>
        </p:nvSpPr>
        <p:spPr>
          <a:xfrm>
            <a:off x="571472" y="714356"/>
            <a:ext cx="8229600" cy="1143000"/>
          </a:xfrm>
        </p:spPr>
        <p:txBody>
          <a:bodyPr>
            <a:normAutofit/>
          </a:bodyPr>
          <a:lstStyle/>
          <a:p>
            <a:r>
              <a:rPr lang="en-US" sz="2800" dirty="0" err="1" smtClean="0"/>
              <a:t>Gambar</a:t>
            </a:r>
            <a:r>
              <a:rPr lang="en-US" sz="2800" dirty="0" smtClean="0"/>
              <a:t> 2.2 </a:t>
            </a:r>
            <a:r>
              <a:rPr lang="en-US" sz="2800" dirty="0" err="1" smtClean="0"/>
              <a:t>Pusat</a:t>
            </a:r>
            <a:r>
              <a:rPr lang="en-US" sz="2800" dirty="0" smtClean="0"/>
              <a:t> </a:t>
            </a:r>
            <a:r>
              <a:rPr lang="en-US" sz="2800" dirty="0" err="1" smtClean="0"/>
              <a:t>Korporasi</a:t>
            </a:r>
            <a:r>
              <a:rPr lang="en-US" sz="2800" dirty="0" smtClean="0"/>
              <a:t> </a:t>
            </a:r>
            <a:r>
              <a:rPr lang="en-US" sz="2800" dirty="0" err="1" smtClean="0"/>
              <a:t>Terbesar</a:t>
            </a:r>
            <a:r>
              <a:rPr lang="en-US" sz="2800" dirty="0" smtClean="0"/>
              <a:t> di </a:t>
            </a:r>
            <a:r>
              <a:rPr lang="en-US" sz="2800" dirty="0" err="1" smtClean="0"/>
              <a:t>Dunia</a:t>
            </a:r>
            <a:r>
              <a:rPr lang="en-US" sz="2800" dirty="0" smtClean="0"/>
              <a:t> </a:t>
            </a:r>
            <a:r>
              <a:rPr lang="en-US" sz="2800" dirty="0" err="1"/>
              <a:t>p</a:t>
            </a:r>
            <a:r>
              <a:rPr lang="en-US" sz="2800" dirty="0" err="1" smtClean="0"/>
              <a:t>ada</a:t>
            </a:r>
            <a:r>
              <a:rPr lang="en-US" sz="2800" dirty="0" smtClean="0"/>
              <a:t> </a:t>
            </a:r>
            <a:r>
              <a:rPr lang="en-US" sz="2800" dirty="0" err="1"/>
              <a:t>t</a:t>
            </a:r>
            <a:r>
              <a:rPr lang="en-US" sz="2800" dirty="0" err="1" smtClean="0"/>
              <a:t>ahun</a:t>
            </a:r>
            <a:r>
              <a:rPr lang="en-US" sz="2800" dirty="0" smtClean="0"/>
              <a:t> 2007 </a:t>
            </a:r>
            <a:r>
              <a:rPr lang="en-US" sz="2800" dirty="0" err="1" smtClean="0"/>
              <a:t>beserta</a:t>
            </a:r>
            <a:r>
              <a:rPr lang="en-US" sz="2800" dirty="0" smtClean="0"/>
              <a:t> Negara</a:t>
            </a:r>
            <a:endParaRPr lang="en-US" sz="3000" dirty="0"/>
          </a:p>
        </p:txBody>
      </p:sp>
      <p:grpSp>
        <p:nvGrpSpPr>
          <p:cNvPr id="4" name="Group 4"/>
          <p:cNvGrpSpPr>
            <a:grpSpLocks noChangeAspect="1"/>
          </p:cNvGrpSpPr>
          <p:nvPr/>
        </p:nvGrpSpPr>
        <p:grpSpPr bwMode="auto">
          <a:xfrm>
            <a:off x="1828800" y="1981200"/>
            <a:ext cx="5640388" cy="4021138"/>
            <a:chOff x="2005" y="1575"/>
            <a:chExt cx="1749" cy="1169"/>
          </a:xfrm>
        </p:grpSpPr>
        <p:sp>
          <p:nvSpPr>
            <p:cNvPr id="5" name="AutoShape 5"/>
            <p:cNvSpPr>
              <a:spLocks noChangeAspect="1" noChangeArrowheads="1" noTextEdit="1"/>
            </p:cNvSpPr>
            <p:nvPr/>
          </p:nvSpPr>
          <p:spPr bwMode="auto">
            <a:xfrm>
              <a:off x="2005" y="1575"/>
              <a:ext cx="1749" cy="1169"/>
            </a:xfrm>
            <a:prstGeom prst="rect">
              <a:avLst/>
            </a:prstGeom>
            <a:noFill/>
            <a:ln w="9525">
              <a:noFill/>
              <a:miter lim="800000"/>
              <a:headEnd/>
              <a:tailEnd/>
            </a:ln>
          </p:spPr>
          <p:txBody>
            <a:bodyPr/>
            <a:lstStyle/>
            <a:p>
              <a:endParaRPr lang="en-US"/>
            </a:p>
          </p:txBody>
        </p:sp>
        <p:pic>
          <p:nvPicPr>
            <p:cNvPr id="6" name="Picture 6"/>
            <p:cNvPicPr>
              <a:picLocks noChangeAspect="1" noChangeArrowheads="1"/>
            </p:cNvPicPr>
            <p:nvPr/>
          </p:nvPicPr>
          <p:blipFill>
            <a:blip r:embed="rId4">
              <a:lum contrast="20000"/>
            </a:blip>
            <a:srcRect/>
            <a:stretch>
              <a:fillRect/>
            </a:stretch>
          </p:blipFill>
          <p:spPr bwMode="auto">
            <a:xfrm>
              <a:off x="2005" y="1575"/>
              <a:ext cx="1754" cy="1174"/>
            </a:xfrm>
            <a:prstGeom prst="rect">
              <a:avLst/>
            </a:prstGeom>
            <a:noFill/>
            <a:ln w="9525">
              <a:noFill/>
              <a:miter lim="800000"/>
              <a:headEnd/>
              <a:tailEnd/>
            </a:ln>
          </p:spPr>
        </p:pic>
      </p:grpSp>
      <p:pic>
        <p:nvPicPr>
          <p:cNvPr id="7" name="1.13">
            <a:hlinkClick r:id="" action="ppaction://media"/>
          </p:cNvPr>
          <p:cNvPicPr>
            <a:picLocks noRot="1" noChangeAspect="1"/>
          </p:cNvPicPr>
          <p:nvPr>
            <a:wavAudioFile r:embed="rId1" name="1.13"/>
          </p:nvPr>
        </p:nvPicPr>
        <p:blipFill>
          <a:blip r:embed="rId5"/>
          <a:stretch>
            <a:fillRect/>
          </a:stretch>
        </p:blipFill>
        <p:spPr>
          <a:xfrm>
            <a:off x="8839200" y="0"/>
            <a:ext cx="304800" cy="304800"/>
          </a:xfrm>
          <a:prstGeom prst="rect">
            <a:avLst/>
          </a:prstGeom>
        </p:spPr>
      </p:pic>
      <p:sp>
        <p:nvSpPr>
          <p:cNvPr id="8" name="Slide Number Placeholder 7"/>
          <p:cNvSpPr>
            <a:spLocks noGrp="1"/>
          </p:cNvSpPr>
          <p:nvPr>
            <p:ph type="sldNum" sz="quarter" idx="12"/>
          </p:nvPr>
        </p:nvSpPr>
        <p:spPr/>
        <p:txBody>
          <a:bodyPr/>
          <a:lstStyle/>
          <a:p>
            <a:pPr>
              <a:defRPr/>
            </a:pPr>
            <a:fld id="{38E7DB15-A257-48B6-A19B-B5D0BCE3DF8D}" type="slidenum">
              <a:rPr lang="en-US" smtClean="0"/>
              <a:pPr>
                <a:defRPr/>
              </a:pPr>
              <a:t>17</a:t>
            </a:fld>
            <a:endParaRPr lang="en-US"/>
          </a:p>
        </p:txBody>
      </p:sp>
      <p:sp>
        <p:nvSpPr>
          <p:cNvPr id="9" name="Footer Placeholder 8"/>
          <p:cNvSpPr>
            <a:spLocks noGrp="1"/>
          </p:cNvSpPr>
          <p:nvPr>
            <p:ph type="ftr" sz="quarter" idx="11"/>
          </p:nvPr>
        </p:nvSpPr>
        <p:spPr/>
        <p:txBody>
          <a:bodyPr/>
          <a:lstStyle/>
          <a:p>
            <a:pPr>
              <a:defRPr/>
            </a:pPr>
            <a:r>
              <a:rPr lang="en-US" smtClean="0"/>
              <a:t>BISNIS INTERNASIONAL/SN642033</a:t>
            </a:r>
            <a:endParaRPr lang="en-US"/>
          </a:p>
        </p:txBody>
      </p:sp>
    </p:spTree>
    <p:extLst>
      <p:ext uri="{BB962C8B-B14F-4D97-AF65-F5344CB8AC3E}">
        <p14:creationId xmlns="" xmlns:p14="http://schemas.microsoft.com/office/powerpoint/2010/main" val="13725299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14"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533400"/>
            <a:ext cx="6477000" cy="369332"/>
          </a:xfrm>
          <a:prstGeom prst="rect">
            <a:avLst/>
          </a:prstGeom>
          <a:noFill/>
        </p:spPr>
        <p:txBody>
          <a:bodyPr wrap="square" rtlCol="0">
            <a:spAutoFit/>
          </a:bodyPr>
          <a:lstStyle/>
          <a:p>
            <a:pPr algn="ctr"/>
            <a:r>
              <a:rPr lang="id-ID" dirty="0" smtClean="0"/>
              <a:t>EVALUASI  MAHASISWA</a:t>
            </a:r>
            <a:endParaRPr lang="id-ID" dirty="0"/>
          </a:p>
        </p:txBody>
      </p:sp>
      <p:sp>
        <p:nvSpPr>
          <p:cNvPr id="5" name="TextBox 4"/>
          <p:cNvSpPr txBox="1"/>
          <p:nvPr/>
        </p:nvSpPr>
        <p:spPr>
          <a:xfrm>
            <a:off x="304800" y="990600"/>
            <a:ext cx="7315200" cy="369332"/>
          </a:xfrm>
          <a:prstGeom prst="rect">
            <a:avLst/>
          </a:prstGeom>
          <a:noFill/>
        </p:spPr>
        <p:txBody>
          <a:bodyPr wrap="square" rtlCol="0">
            <a:spAutoFit/>
          </a:bodyPr>
          <a:lstStyle/>
          <a:p>
            <a:r>
              <a:rPr lang="id-ID" dirty="0" smtClean="0"/>
              <a:t>Jawablah Pertanyaan di Bawah Ini !!!</a:t>
            </a:r>
            <a:endParaRPr lang="id-ID" dirty="0"/>
          </a:p>
        </p:txBody>
      </p:sp>
      <p:sp>
        <p:nvSpPr>
          <p:cNvPr id="7" name="TextBox 6"/>
          <p:cNvSpPr txBox="1"/>
          <p:nvPr/>
        </p:nvSpPr>
        <p:spPr>
          <a:xfrm>
            <a:off x="457200" y="1447801"/>
            <a:ext cx="8229600" cy="5078313"/>
          </a:xfrm>
          <a:prstGeom prst="rect">
            <a:avLst/>
          </a:prstGeom>
          <a:noFill/>
        </p:spPr>
        <p:txBody>
          <a:bodyPr wrap="square" rtlCol="0">
            <a:spAutoFit/>
          </a:bodyPr>
          <a:lstStyle/>
          <a:p>
            <a:pPr marL="342900" indent="-342900">
              <a:buFont typeface="Wingdings" pitchFamily="2" charset="2"/>
              <a:buChar char="q"/>
            </a:pPr>
            <a:r>
              <a:rPr lang="id-ID" dirty="0" smtClean="0"/>
              <a:t>Transaksi bisnis yang melibatkan organisasi bisnis dalam 2 negara atau lebih disebut dengan :</a:t>
            </a:r>
          </a:p>
          <a:p>
            <a:pPr marL="900113" indent="-536575">
              <a:buFont typeface="+mj-lt"/>
              <a:buAutoNum type="alphaLcParenR"/>
            </a:pPr>
            <a:r>
              <a:rPr lang="id-ID" dirty="0" smtClean="0"/>
              <a:t>	Bisnis Internasional</a:t>
            </a:r>
          </a:p>
          <a:p>
            <a:pPr marL="900113" indent="-536575">
              <a:buFont typeface="+mj-lt"/>
              <a:buAutoNum type="alphaLcParenR"/>
            </a:pPr>
            <a:r>
              <a:rPr lang="id-ID" dirty="0" smtClean="0"/>
              <a:t>Perdagangan Internasional</a:t>
            </a:r>
          </a:p>
          <a:p>
            <a:pPr marL="900113" indent="-536575">
              <a:buFont typeface="+mj-lt"/>
              <a:buAutoNum type="alphaLcParenR"/>
            </a:pPr>
            <a:r>
              <a:rPr lang="id-ID" dirty="0" smtClean="0"/>
              <a:t>Interaksi Interansional</a:t>
            </a:r>
          </a:p>
          <a:p>
            <a:pPr marL="900113" indent="-536575">
              <a:buFont typeface="+mj-lt"/>
              <a:buAutoNum type="alphaLcParenR"/>
            </a:pPr>
            <a:r>
              <a:rPr lang="id-ID" dirty="0" smtClean="0"/>
              <a:t>Hubungan Internasional</a:t>
            </a:r>
          </a:p>
          <a:p>
            <a:pPr marL="900113" indent="-536575"/>
            <a:endParaRPr lang="id-ID" dirty="0" smtClean="0"/>
          </a:p>
          <a:p>
            <a:pPr marL="900113" indent="-536575"/>
            <a:endParaRPr lang="id-ID" dirty="0" smtClean="0"/>
          </a:p>
          <a:p>
            <a:pPr marL="342900" indent="-342900">
              <a:buFont typeface="Wingdings" pitchFamily="2" charset="2"/>
              <a:buChar char="q"/>
            </a:pPr>
            <a:r>
              <a:rPr lang="id-ID" dirty="0" smtClean="0"/>
              <a:t>Salah satu latar belakang terjadinya Bisnis Internasional yaitu :</a:t>
            </a:r>
          </a:p>
          <a:p>
            <a:pPr marL="900113" indent="-536575">
              <a:buFont typeface="+mj-lt"/>
              <a:buAutoNum type="alphaLcParenR"/>
            </a:pPr>
            <a:r>
              <a:rPr lang="id-ID" dirty="0" smtClean="0"/>
              <a:t>Imperialisasi</a:t>
            </a:r>
          </a:p>
          <a:p>
            <a:pPr marL="900113" indent="-536575">
              <a:buFont typeface="+mj-lt"/>
              <a:buAutoNum type="alphaLcParenR"/>
            </a:pPr>
            <a:r>
              <a:rPr lang="id-ID" dirty="0" smtClean="0"/>
              <a:t>Globalisasi</a:t>
            </a:r>
          </a:p>
          <a:p>
            <a:pPr marL="900113" indent="-536575">
              <a:buFont typeface="+mj-lt"/>
              <a:buAutoNum type="alphaLcParenR"/>
            </a:pPr>
            <a:r>
              <a:rPr lang="id-ID" dirty="0" smtClean="0"/>
              <a:t>Liberalisasi</a:t>
            </a:r>
          </a:p>
          <a:p>
            <a:pPr marL="900113" indent="-536575">
              <a:buFont typeface="+mj-lt"/>
              <a:buAutoNum type="alphaLcParenR"/>
            </a:pPr>
            <a:r>
              <a:rPr lang="id-ID" dirty="0" smtClean="0"/>
              <a:t>Fanatisme</a:t>
            </a:r>
          </a:p>
          <a:p>
            <a:pPr marL="900113" indent="-536575"/>
            <a:endParaRPr lang="id-ID" dirty="0" smtClean="0"/>
          </a:p>
          <a:p>
            <a:pPr marL="342900" indent="-342900"/>
            <a:endParaRPr lang="id-ID" dirty="0" smtClean="0"/>
          </a:p>
          <a:p>
            <a:pPr marL="342900" indent="-342900">
              <a:buFont typeface="+mj-lt"/>
              <a:buAutoNum type="arabicPeriod"/>
            </a:pPr>
            <a:endParaRPr lang="id-ID" dirty="0" smtClean="0"/>
          </a:p>
          <a:p>
            <a:pPr marL="342900" indent="-342900">
              <a:buFont typeface="+mj-lt"/>
              <a:buAutoNum type="arabicPeriod"/>
            </a:pPr>
            <a:endParaRPr lang="id-ID" dirty="0" smtClean="0"/>
          </a:p>
          <a:p>
            <a:pPr marL="342900" indent="-342900">
              <a:buFont typeface="+mj-lt"/>
              <a:buAutoNum type="arabicPeriod"/>
            </a:pPr>
            <a:endParaRPr lang="id-ID" dirty="0"/>
          </a:p>
        </p:txBody>
      </p:sp>
      <p:sp>
        <p:nvSpPr>
          <p:cNvPr id="6" name="Slide Number Placeholder 5"/>
          <p:cNvSpPr>
            <a:spLocks noGrp="1"/>
          </p:cNvSpPr>
          <p:nvPr>
            <p:ph type="sldNum" sz="quarter" idx="12"/>
          </p:nvPr>
        </p:nvSpPr>
        <p:spPr/>
        <p:txBody>
          <a:bodyPr/>
          <a:lstStyle/>
          <a:p>
            <a:fld id="{F7DBCAA5-10B7-47F4-A875-414E0C1BC79D}" type="slidenum">
              <a:rPr lang="id-ID" smtClean="0"/>
              <a:pPr/>
              <a:t>18</a:t>
            </a:fld>
            <a:endParaRPr lang="id-ID"/>
          </a:p>
        </p:txBody>
      </p:sp>
      <p:sp>
        <p:nvSpPr>
          <p:cNvPr id="8" name="Footer Placeholder 7"/>
          <p:cNvSpPr>
            <a:spLocks noGrp="1"/>
          </p:cNvSpPr>
          <p:nvPr>
            <p:ph type="ftr" sz="quarter" idx="11"/>
          </p:nvPr>
        </p:nvSpPr>
        <p:spPr/>
        <p:txBody>
          <a:bodyPr/>
          <a:lstStyle/>
          <a:p>
            <a:r>
              <a:rPr lang="id-ID" smtClean="0"/>
              <a:t>BISNIS INTERNASIONAL/SN642033</a:t>
            </a:r>
            <a:endParaRPr lang="id-ID"/>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00108"/>
            <a:ext cx="7924800" cy="4247317"/>
          </a:xfrm>
          <a:prstGeom prst="rect">
            <a:avLst/>
          </a:prstGeom>
          <a:noFill/>
        </p:spPr>
        <p:txBody>
          <a:bodyPr wrap="square" rtlCol="0">
            <a:spAutoFit/>
          </a:bodyPr>
          <a:lstStyle/>
          <a:p>
            <a:pPr marL="342900" indent="-342900">
              <a:buFont typeface="Wingdings" pitchFamily="2" charset="2"/>
              <a:buChar char="q"/>
            </a:pPr>
            <a:r>
              <a:rPr lang="id-ID" dirty="0" smtClean="0"/>
              <a:t>Pada tahun 2006, manakah dinatara negara-negara di bawah yang memiliki tingkat GDP paling besar :</a:t>
            </a:r>
          </a:p>
          <a:p>
            <a:pPr marL="711200" indent="-347663">
              <a:buFont typeface="+mj-lt"/>
              <a:buAutoNum type="alphaLcParenR"/>
            </a:pPr>
            <a:r>
              <a:rPr lang="id-ID" dirty="0" smtClean="0"/>
              <a:t>China</a:t>
            </a:r>
          </a:p>
          <a:p>
            <a:pPr marL="711200" indent="-347663">
              <a:buFont typeface="+mj-lt"/>
              <a:buAutoNum type="alphaLcParenR"/>
            </a:pPr>
            <a:r>
              <a:rPr lang="id-ID" dirty="0" smtClean="0"/>
              <a:t>Inggris </a:t>
            </a:r>
          </a:p>
          <a:p>
            <a:pPr marL="711200" indent="-347663">
              <a:buFont typeface="+mj-lt"/>
              <a:buAutoNum type="alphaLcParenR"/>
            </a:pPr>
            <a:r>
              <a:rPr lang="id-ID" dirty="0" smtClean="0"/>
              <a:t>Amerika Serikat</a:t>
            </a:r>
          </a:p>
          <a:p>
            <a:pPr marL="711200" indent="-347663">
              <a:buFont typeface="+mj-lt"/>
              <a:buAutoNum type="alphaLcParenR"/>
            </a:pPr>
            <a:r>
              <a:rPr lang="id-ID" dirty="0" smtClean="0"/>
              <a:t>India</a:t>
            </a:r>
          </a:p>
          <a:p>
            <a:pPr marL="711200" indent="-347663">
              <a:buFont typeface="+mj-lt"/>
              <a:buAutoNum type="alphaLcParenR"/>
            </a:pPr>
            <a:endParaRPr lang="id-ID" dirty="0" smtClean="0"/>
          </a:p>
          <a:p>
            <a:pPr marL="711200" indent="-347663"/>
            <a:endParaRPr lang="id-ID" dirty="0" smtClean="0"/>
          </a:p>
          <a:p>
            <a:pPr marL="342900" indent="-342900">
              <a:buFont typeface="Wingdings" pitchFamily="2" charset="2"/>
              <a:buChar char="q"/>
            </a:pPr>
            <a:r>
              <a:rPr lang="id-ID" dirty="0" smtClean="0"/>
              <a:t>Berdasarkan data tahun 2007, manakah negara yang menjadi pusat korporasi terbesar :</a:t>
            </a:r>
          </a:p>
          <a:p>
            <a:pPr marL="711200" indent="-347663">
              <a:buFont typeface="+mj-lt"/>
              <a:buAutoNum type="alphaLcParenR"/>
            </a:pPr>
            <a:r>
              <a:rPr lang="id-ID" dirty="0" smtClean="0"/>
              <a:t>India</a:t>
            </a:r>
          </a:p>
          <a:p>
            <a:pPr marL="711200" indent="-347663">
              <a:buFont typeface="+mj-lt"/>
              <a:buAutoNum type="alphaLcParenR"/>
            </a:pPr>
            <a:r>
              <a:rPr lang="id-ID" dirty="0" smtClean="0"/>
              <a:t>Inggris</a:t>
            </a:r>
          </a:p>
          <a:p>
            <a:pPr marL="711200" indent="-347663">
              <a:buFont typeface="+mj-lt"/>
              <a:buAutoNum type="alphaLcParenR"/>
            </a:pPr>
            <a:r>
              <a:rPr lang="id-ID" dirty="0" smtClean="0"/>
              <a:t>China</a:t>
            </a:r>
          </a:p>
          <a:p>
            <a:pPr marL="711200" indent="-347663">
              <a:buFont typeface="+mj-lt"/>
              <a:buAutoNum type="alphaLcParenR"/>
            </a:pPr>
            <a:r>
              <a:rPr lang="id-ID" dirty="0" smtClean="0"/>
              <a:t>Amerika Serikat</a:t>
            </a:r>
          </a:p>
          <a:p>
            <a:endParaRPr lang="id-ID" dirty="0"/>
          </a:p>
        </p:txBody>
      </p:sp>
      <p:sp>
        <p:nvSpPr>
          <p:cNvPr id="3" name="Slide Number Placeholder 2"/>
          <p:cNvSpPr>
            <a:spLocks noGrp="1"/>
          </p:cNvSpPr>
          <p:nvPr>
            <p:ph type="sldNum" sz="quarter" idx="12"/>
          </p:nvPr>
        </p:nvSpPr>
        <p:spPr/>
        <p:txBody>
          <a:bodyPr/>
          <a:lstStyle/>
          <a:p>
            <a:fld id="{F7DBCAA5-10B7-47F4-A875-414E0C1BC79D}" type="slidenum">
              <a:rPr lang="id-ID" smtClean="0"/>
              <a:pPr/>
              <a:t>19</a:t>
            </a:fld>
            <a:endParaRPr lang="id-ID"/>
          </a:p>
        </p:txBody>
      </p:sp>
      <p:sp>
        <p:nvSpPr>
          <p:cNvPr id="4" name="Footer Placeholder 3"/>
          <p:cNvSpPr>
            <a:spLocks noGrp="1"/>
          </p:cNvSpPr>
          <p:nvPr>
            <p:ph type="ftr" sz="quarter" idx="11"/>
          </p:nvPr>
        </p:nvSpPr>
        <p:spPr/>
        <p:txBody>
          <a:bodyPr/>
          <a:lstStyle/>
          <a:p>
            <a:r>
              <a:rPr lang="id-ID" smtClean="0"/>
              <a:t>BISNIS INTERNASIONAL/SN642033</a:t>
            </a:r>
            <a:endParaRPr lang="id-ID"/>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ctrTitle"/>
          </p:nvPr>
        </p:nvSpPr>
        <p:spPr>
          <a:xfrm>
            <a:off x="838200" y="2285992"/>
            <a:ext cx="7315200" cy="2286008"/>
          </a:xfrm>
        </p:spPr>
        <p:txBody>
          <a:bodyPr/>
          <a:lstStyle/>
          <a:p>
            <a:pPr eaLnBrk="1" hangingPunct="1"/>
            <a:r>
              <a:rPr lang="en-US" sz="3600" b="1" dirty="0" err="1" smtClean="0">
                <a:solidFill>
                  <a:srgbClr val="00B0F0"/>
                </a:solidFill>
              </a:rPr>
              <a:t>Bab</a:t>
            </a:r>
            <a:r>
              <a:rPr lang="en-US" sz="3600" b="1" dirty="0" smtClean="0">
                <a:solidFill>
                  <a:srgbClr val="00B0F0"/>
                </a:solidFill>
              </a:rPr>
              <a:t>: </a:t>
            </a:r>
            <a:r>
              <a:rPr lang="id-ID" sz="3600" b="1" dirty="0" smtClean="0">
                <a:solidFill>
                  <a:srgbClr val="00B0F0"/>
                </a:solidFill>
              </a:rPr>
              <a:t>1</a:t>
            </a:r>
            <a:r>
              <a:rPr lang="en-US" sz="3600" b="1" dirty="0" smtClean="0">
                <a:solidFill>
                  <a:srgbClr val="00B0F0"/>
                </a:solidFill>
              </a:rPr>
              <a:t/>
            </a:r>
            <a:br>
              <a:rPr lang="en-US" sz="3600" b="1" dirty="0" smtClean="0">
                <a:solidFill>
                  <a:srgbClr val="00B0F0"/>
                </a:solidFill>
              </a:rPr>
            </a:br>
            <a:r>
              <a:rPr lang="id-ID" sz="3600" b="1" dirty="0" smtClean="0">
                <a:solidFill>
                  <a:srgbClr val="00B0F0"/>
                </a:solidFill>
              </a:rPr>
              <a:t>Bisnis Internasional dan Pasar Global</a:t>
            </a:r>
            <a:endParaRPr lang="en-US" sz="3600" b="1" dirty="0" smtClean="0">
              <a:solidFill>
                <a:srgbClr val="00B0F0"/>
              </a:solidFill>
            </a:endParaRPr>
          </a:p>
        </p:txBody>
      </p:sp>
      <p:pic>
        <p:nvPicPr>
          <p:cNvPr id="4" name="1.1">
            <a:hlinkClick r:id="" action="ppaction://media"/>
          </p:cNvPr>
          <p:cNvPicPr>
            <a:picLocks noRot="1" noChangeAspect="1"/>
          </p:cNvPicPr>
          <p:nvPr>
            <a:wavAudioFile r:embed="rId1" name="1.1"/>
          </p:nvPr>
        </p:nvPicPr>
        <p:blipFill>
          <a:blip r:embed="rId3"/>
          <a:stretch>
            <a:fillRect/>
          </a:stretch>
        </p:blipFill>
        <p:spPr>
          <a:xfrm>
            <a:off x="8839200" y="0"/>
            <a:ext cx="304800" cy="304800"/>
          </a:xfrm>
          <a:prstGeom prst="rect">
            <a:avLst/>
          </a:prstGeom>
        </p:spPr>
      </p:pic>
      <p:sp>
        <p:nvSpPr>
          <p:cNvPr id="5" name="Slide Number Placeholder 4"/>
          <p:cNvSpPr>
            <a:spLocks noGrp="1"/>
          </p:cNvSpPr>
          <p:nvPr>
            <p:ph type="sldNum" sz="quarter" idx="12"/>
          </p:nvPr>
        </p:nvSpPr>
        <p:spPr/>
        <p:txBody>
          <a:bodyPr/>
          <a:lstStyle/>
          <a:p>
            <a:pPr>
              <a:defRPr/>
            </a:pPr>
            <a:fld id="{2FA9B46F-94D1-438F-8B5F-924D11C2ADAF}" type="slidenum">
              <a:rPr lang="en-US" smtClean="0"/>
              <a:pPr>
                <a:defRPr/>
              </a:pPr>
              <a:t>2</a:t>
            </a:fld>
            <a:endParaRPr lang="en-US"/>
          </a:p>
        </p:txBody>
      </p:sp>
      <p:sp>
        <p:nvSpPr>
          <p:cNvPr id="6" name="Footer Placeholder 5"/>
          <p:cNvSpPr>
            <a:spLocks noGrp="1"/>
          </p:cNvSpPr>
          <p:nvPr>
            <p:ph type="ftr" sz="quarter" idx="11"/>
          </p:nvPr>
        </p:nvSpPr>
        <p:spPr/>
        <p:txBody>
          <a:bodyPr/>
          <a:lstStyle/>
          <a:p>
            <a:pPr>
              <a:defRPr/>
            </a:pPr>
            <a:r>
              <a:rPr lang="en-US" smtClean="0"/>
              <a:t>BISNIS INTERNASIONAL/SN642033</a:t>
            </a:r>
            <a:endParaRPr lang="en-US"/>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37"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DBCAA5-10B7-47F4-A875-414E0C1BC79D}" type="slidenum">
              <a:rPr lang="id-ID" smtClean="0"/>
              <a:pPr/>
              <a:t>20</a:t>
            </a:fld>
            <a:endParaRPr lang="id-ID"/>
          </a:p>
        </p:txBody>
      </p:sp>
      <p:sp>
        <p:nvSpPr>
          <p:cNvPr id="5" name="Footer Placeholder 4"/>
          <p:cNvSpPr>
            <a:spLocks noGrp="1"/>
          </p:cNvSpPr>
          <p:nvPr>
            <p:ph type="ftr" sz="quarter" idx="11"/>
          </p:nvPr>
        </p:nvSpPr>
        <p:spPr/>
        <p:txBody>
          <a:bodyPr/>
          <a:lstStyle/>
          <a:p>
            <a:r>
              <a:rPr lang="id-ID" smtClean="0"/>
              <a:t>BISNIS INTERNASIONAL/SN642033</a:t>
            </a:r>
            <a:endParaRPr lang="id-ID"/>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d-ID" smtClean="0"/>
              <a:t>BISNIS INTERNASIONAL/SN642033</a:t>
            </a:r>
            <a:endParaRPr lang="id-ID"/>
          </a:p>
        </p:txBody>
      </p:sp>
      <p:sp>
        <p:nvSpPr>
          <p:cNvPr id="3" name="Slide Number Placeholder 2"/>
          <p:cNvSpPr>
            <a:spLocks noGrp="1"/>
          </p:cNvSpPr>
          <p:nvPr>
            <p:ph type="sldNum" sz="quarter" idx="12"/>
          </p:nvPr>
        </p:nvSpPr>
        <p:spPr/>
        <p:txBody>
          <a:bodyPr/>
          <a:lstStyle/>
          <a:p>
            <a:fld id="{F7DBCAA5-10B7-47F4-A875-414E0C1BC79D}" type="slidenum">
              <a:rPr lang="id-ID" smtClean="0"/>
              <a:pPr/>
              <a:t>21</a:t>
            </a:fld>
            <a:endParaRPr lang="id-ID"/>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BISNIS INTERNASIONAL/SN642033</a:t>
            </a:r>
            <a:endParaRPr lang="en-US"/>
          </a:p>
        </p:txBody>
      </p:sp>
      <p:sp>
        <p:nvSpPr>
          <p:cNvPr id="5" name="Slide Number Placeholder 4"/>
          <p:cNvSpPr>
            <a:spLocks noGrp="1"/>
          </p:cNvSpPr>
          <p:nvPr>
            <p:ph type="sldNum" sz="quarter" idx="12"/>
          </p:nvPr>
        </p:nvSpPr>
        <p:spPr/>
        <p:txBody>
          <a:bodyPr/>
          <a:lstStyle/>
          <a:p>
            <a:pPr>
              <a:defRPr/>
            </a:pPr>
            <a:fld id="{2FA9B46F-94D1-438F-8B5F-924D11C2ADAF}" type="slidenum">
              <a:rPr lang="en-US" smtClean="0"/>
              <a:pPr>
                <a:defRPr/>
              </a:pPr>
              <a:t>3</a:t>
            </a:fld>
            <a:endParaRPr lang="en-US"/>
          </a:p>
        </p:txBody>
      </p:sp>
      <p:sp>
        <p:nvSpPr>
          <p:cNvPr id="6" name="TextBox 5"/>
          <p:cNvSpPr txBox="1"/>
          <p:nvPr/>
        </p:nvSpPr>
        <p:spPr>
          <a:xfrm>
            <a:off x="642910" y="1214422"/>
            <a:ext cx="8143932" cy="3754874"/>
          </a:xfrm>
          <a:prstGeom prst="rect">
            <a:avLst/>
          </a:prstGeom>
          <a:noFill/>
        </p:spPr>
        <p:txBody>
          <a:bodyPr wrap="square" rtlCol="0">
            <a:spAutoFit/>
          </a:bodyPr>
          <a:lstStyle/>
          <a:p>
            <a:r>
              <a:rPr lang="id-ID" sz="2000" dirty="0" smtClean="0"/>
              <a:t>Tujuan Intruksional Umum</a:t>
            </a:r>
          </a:p>
          <a:p>
            <a:r>
              <a:rPr lang="id-ID" sz="2000" dirty="0" smtClean="0"/>
              <a:t>Mahasiswa mampu menjelaskan dan menganalisis implementasi Bisnis Internasional.</a:t>
            </a:r>
          </a:p>
          <a:p>
            <a:endParaRPr lang="id-ID" sz="2000" b="1" dirty="0" smtClean="0"/>
          </a:p>
          <a:p>
            <a:r>
              <a:rPr lang="id-ID" sz="2000" dirty="0" smtClean="0"/>
              <a:t>Tujuan Intruksional Khusus</a:t>
            </a:r>
          </a:p>
          <a:p>
            <a:r>
              <a:rPr lang="id-ID" sz="2000" dirty="0" smtClean="0"/>
              <a:t>Setelah mempelajari bab ini, Anda diharapkan mampu :</a:t>
            </a:r>
          </a:p>
          <a:p>
            <a:pPr marL="274638" indent="-274638">
              <a:buFont typeface="+mj-lt"/>
              <a:buAutoNum type="arabicPeriod"/>
            </a:pPr>
            <a:r>
              <a:rPr lang="id-ID" sz="2000" dirty="0" smtClean="0"/>
              <a:t>Menjelaskan pentingnya memahami pengertian bisnis internasional</a:t>
            </a:r>
          </a:p>
          <a:p>
            <a:pPr marL="274638" indent="-274638">
              <a:buFont typeface="+mj-lt"/>
              <a:buAutoNum type="arabicPeriod"/>
            </a:pPr>
            <a:r>
              <a:rPr lang="id-ID" sz="2000" dirty="0" smtClean="0"/>
              <a:t>Mengidentifikasikan bentuk aktivitas bisnis internasional</a:t>
            </a:r>
          </a:p>
          <a:p>
            <a:pPr marL="274638" indent="-274638">
              <a:buFont typeface="+mj-lt"/>
              <a:buAutoNum type="arabicPeriod"/>
            </a:pPr>
            <a:r>
              <a:rPr lang="id-ID" sz="2000" dirty="0" smtClean="0"/>
              <a:t>Menjelaskan penyebab globalisasi</a:t>
            </a:r>
          </a:p>
          <a:p>
            <a:pPr marL="274638" indent="-274638">
              <a:buFont typeface="+mj-lt"/>
              <a:buAutoNum type="arabicPeriod"/>
            </a:pPr>
            <a:r>
              <a:rPr lang="id-ID" sz="2000" dirty="0" smtClean="0"/>
              <a:t>Mengevaluasi pengaruh dari karakter politik dan ekonomi sebuah negara</a:t>
            </a:r>
          </a:p>
          <a:p>
            <a:pPr marL="274638" indent="-274638">
              <a:buFont typeface="+mj-lt"/>
              <a:buAutoNum type="arabicPeriod"/>
            </a:pPr>
            <a:r>
              <a:rPr lang="id-ID" sz="2000" dirty="0" smtClean="0"/>
              <a:t>Menjelaskan beberapa pasar di seluruh dunia.</a:t>
            </a:r>
          </a:p>
          <a:p>
            <a:endParaRPr lang="id-ID"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BISNIS INTERNASIONAL/SN642033</a:t>
            </a:r>
            <a:endParaRPr lang="en-US"/>
          </a:p>
        </p:txBody>
      </p:sp>
      <p:sp>
        <p:nvSpPr>
          <p:cNvPr id="5" name="Slide Number Placeholder 4"/>
          <p:cNvSpPr>
            <a:spLocks noGrp="1"/>
          </p:cNvSpPr>
          <p:nvPr>
            <p:ph type="sldNum" sz="quarter" idx="12"/>
          </p:nvPr>
        </p:nvSpPr>
        <p:spPr/>
        <p:txBody>
          <a:bodyPr/>
          <a:lstStyle/>
          <a:p>
            <a:pPr>
              <a:defRPr/>
            </a:pPr>
            <a:fld id="{2FA9B46F-94D1-438F-8B5F-924D11C2ADAF}" type="slidenum">
              <a:rPr lang="en-US" smtClean="0"/>
              <a:pPr>
                <a:defRPr/>
              </a:pPr>
              <a:t>4</a:t>
            </a:fld>
            <a:endParaRPr lang="en-US"/>
          </a:p>
        </p:txBody>
      </p:sp>
      <p:sp>
        <p:nvSpPr>
          <p:cNvPr id="6" name="TextBox 5"/>
          <p:cNvSpPr txBox="1"/>
          <p:nvPr/>
        </p:nvSpPr>
        <p:spPr>
          <a:xfrm>
            <a:off x="2357422" y="785794"/>
            <a:ext cx="4000528" cy="369332"/>
          </a:xfrm>
          <a:prstGeom prst="rect">
            <a:avLst/>
          </a:prstGeom>
          <a:noFill/>
        </p:spPr>
        <p:txBody>
          <a:bodyPr wrap="square" rtlCol="0">
            <a:spAutoFit/>
          </a:bodyPr>
          <a:lstStyle/>
          <a:p>
            <a:pPr algn="ctr"/>
            <a:r>
              <a:rPr lang="id-ID" dirty="0" smtClean="0"/>
              <a:t>PRE TEST</a:t>
            </a:r>
            <a:endParaRPr lang="id-ID" dirty="0"/>
          </a:p>
        </p:txBody>
      </p:sp>
      <p:sp>
        <p:nvSpPr>
          <p:cNvPr id="7" name="TextBox 6"/>
          <p:cNvSpPr txBox="1"/>
          <p:nvPr/>
        </p:nvSpPr>
        <p:spPr>
          <a:xfrm>
            <a:off x="285720" y="1500174"/>
            <a:ext cx="7315200" cy="369332"/>
          </a:xfrm>
          <a:prstGeom prst="rect">
            <a:avLst/>
          </a:prstGeom>
          <a:noFill/>
        </p:spPr>
        <p:txBody>
          <a:bodyPr wrap="square" rtlCol="0">
            <a:spAutoFit/>
          </a:bodyPr>
          <a:lstStyle/>
          <a:p>
            <a:r>
              <a:rPr lang="id-ID" dirty="0" smtClean="0"/>
              <a:t>Jawablah Pertanyaan di Bawah Ini !!!</a:t>
            </a:r>
            <a:endParaRPr lang="id-ID" dirty="0"/>
          </a:p>
        </p:txBody>
      </p:sp>
      <p:sp>
        <p:nvSpPr>
          <p:cNvPr id="8" name="TextBox 7"/>
          <p:cNvSpPr txBox="1"/>
          <p:nvPr/>
        </p:nvSpPr>
        <p:spPr>
          <a:xfrm>
            <a:off x="438120" y="1969573"/>
            <a:ext cx="8229600" cy="5078313"/>
          </a:xfrm>
          <a:prstGeom prst="rect">
            <a:avLst/>
          </a:prstGeom>
          <a:noFill/>
        </p:spPr>
        <p:txBody>
          <a:bodyPr wrap="square" rtlCol="0">
            <a:spAutoFit/>
          </a:bodyPr>
          <a:lstStyle/>
          <a:p>
            <a:pPr marL="342900" indent="-342900">
              <a:buFont typeface="Wingdings" pitchFamily="2" charset="2"/>
              <a:buChar char="q"/>
            </a:pPr>
            <a:r>
              <a:rPr lang="id-ID" dirty="0" smtClean="0"/>
              <a:t>Transaksi bisnis yang melibatkan organisasi bisnis dalam 2 negara atau lebih disebut dengan :</a:t>
            </a:r>
          </a:p>
          <a:p>
            <a:pPr marL="900113" indent="-536575">
              <a:buFont typeface="+mj-lt"/>
              <a:buAutoNum type="alphaLcParenR"/>
            </a:pPr>
            <a:r>
              <a:rPr lang="id-ID" dirty="0" smtClean="0"/>
              <a:t>	Bisnis Internasional</a:t>
            </a:r>
          </a:p>
          <a:p>
            <a:pPr marL="900113" indent="-536575">
              <a:buFont typeface="+mj-lt"/>
              <a:buAutoNum type="alphaLcParenR"/>
            </a:pPr>
            <a:r>
              <a:rPr lang="id-ID" dirty="0" smtClean="0"/>
              <a:t>Perdagangan Internasional</a:t>
            </a:r>
          </a:p>
          <a:p>
            <a:pPr marL="900113" indent="-536575">
              <a:buFont typeface="+mj-lt"/>
              <a:buAutoNum type="alphaLcParenR"/>
            </a:pPr>
            <a:r>
              <a:rPr lang="id-ID" dirty="0" smtClean="0"/>
              <a:t>Interaksi Interansional</a:t>
            </a:r>
          </a:p>
          <a:p>
            <a:pPr marL="900113" indent="-536575">
              <a:buFont typeface="+mj-lt"/>
              <a:buAutoNum type="alphaLcParenR"/>
            </a:pPr>
            <a:r>
              <a:rPr lang="id-ID" dirty="0" smtClean="0"/>
              <a:t>Hubungan Internasional</a:t>
            </a:r>
          </a:p>
          <a:p>
            <a:pPr marL="900113" indent="-536575"/>
            <a:endParaRPr lang="id-ID" dirty="0" smtClean="0"/>
          </a:p>
          <a:p>
            <a:pPr marL="900113" indent="-536575"/>
            <a:endParaRPr lang="id-ID" dirty="0" smtClean="0"/>
          </a:p>
          <a:p>
            <a:pPr marL="342900" indent="-342900">
              <a:buFont typeface="Wingdings" pitchFamily="2" charset="2"/>
              <a:buChar char="q"/>
            </a:pPr>
            <a:r>
              <a:rPr lang="id-ID" dirty="0" smtClean="0"/>
              <a:t>Salah satu latar belakang terjadinya Bisnis Internasional yaitu :</a:t>
            </a:r>
          </a:p>
          <a:p>
            <a:pPr marL="900113" indent="-536575">
              <a:buFont typeface="+mj-lt"/>
              <a:buAutoNum type="alphaLcParenR"/>
            </a:pPr>
            <a:r>
              <a:rPr lang="id-ID" dirty="0" smtClean="0"/>
              <a:t>Imperialisasi</a:t>
            </a:r>
          </a:p>
          <a:p>
            <a:pPr marL="900113" indent="-536575">
              <a:buFont typeface="+mj-lt"/>
              <a:buAutoNum type="alphaLcParenR"/>
            </a:pPr>
            <a:r>
              <a:rPr lang="id-ID" dirty="0" smtClean="0"/>
              <a:t>Globalisasi</a:t>
            </a:r>
          </a:p>
          <a:p>
            <a:pPr marL="900113" indent="-536575">
              <a:buFont typeface="+mj-lt"/>
              <a:buAutoNum type="alphaLcParenR"/>
            </a:pPr>
            <a:r>
              <a:rPr lang="id-ID" dirty="0" smtClean="0"/>
              <a:t>Liberalisasi</a:t>
            </a:r>
          </a:p>
          <a:p>
            <a:pPr marL="900113" indent="-536575">
              <a:buFont typeface="+mj-lt"/>
              <a:buAutoNum type="alphaLcParenR"/>
            </a:pPr>
            <a:r>
              <a:rPr lang="id-ID" dirty="0" smtClean="0"/>
              <a:t>Fanatisme</a:t>
            </a:r>
          </a:p>
          <a:p>
            <a:pPr marL="900113" indent="-536575"/>
            <a:endParaRPr lang="id-ID" dirty="0" smtClean="0"/>
          </a:p>
          <a:p>
            <a:pPr marL="342900" indent="-342900"/>
            <a:endParaRPr lang="id-ID" dirty="0" smtClean="0"/>
          </a:p>
          <a:p>
            <a:pPr marL="342900" indent="-342900">
              <a:buFont typeface="+mj-lt"/>
              <a:buAutoNum type="arabicPeriod"/>
            </a:pPr>
            <a:endParaRPr lang="id-ID" dirty="0" smtClean="0"/>
          </a:p>
          <a:p>
            <a:pPr marL="342900" indent="-342900">
              <a:buFont typeface="+mj-lt"/>
              <a:buAutoNum type="arabicPeriod"/>
            </a:pPr>
            <a:endParaRPr lang="id-ID" dirty="0" smtClean="0"/>
          </a:p>
          <a:p>
            <a:pPr marL="342900" indent="-342900">
              <a:buFont typeface="+mj-lt"/>
              <a:buAutoNum type="arabicPeriod"/>
            </a:pPr>
            <a:endParaRPr lang="id-ID"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d-ID" smtClean="0"/>
              <a:t>BISNIS INTERNASIONAL/SN642033</a:t>
            </a:r>
            <a:endParaRPr lang="id-ID"/>
          </a:p>
        </p:txBody>
      </p:sp>
      <p:sp>
        <p:nvSpPr>
          <p:cNvPr id="3" name="Slide Number Placeholder 2"/>
          <p:cNvSpPr>
            <a:spLocks noGrp="1"/>
          </p:cNvSpPr>
          <p:nvPr>
            <p:ph type="sldNum" sz="quarter" idx="12"/>
          </p:nvPr>
        </p:nvSpPr>
        <p:spPr/>
        <p:txBody>
          <a:bodyPr/>
          <a:lstStyle/>
          <a:p>
            <a:fld id="{F7DBCAA5-10B7-47F4-A875-414E0C1BC79D}" type="slidenum">
              <a:rPr lang="id-ID" smtClean="0"/>
              <a:pPr/>
              <a:t>5</a:t>
            </a:fld>
            <a:endParaRPr lang="id-ID"/>
          </a:p>
        </p:txBody>
      </p:sp>
      <p:sp>
        <p:nvSpPr>
          <p:cNvPr id="4" name="TextBox 3"/>
          <p:cNvSpPr txBox="1"/>
          <p:nvPr/>
        </p:nvSpPr>
        <p:spPr>
          <a:xfrm>
            <a:off x="533400" y="1000108"/>
            <a:ext cx="7924800" cy="4247317"/>
          </a:xfrm>
          <a:prstGeom prst="rect">
            <a:avLst/>
          </a:prstGeom>
          <a:noFill/>
        </p:spPr>
        <p:txBody>
          <a:bodyPr wrap="square" rtlCol="0">
            <a:spAutoFit/>
          </a:bodyPr>
          <a:lstStyle/>
          <a:p>
            <a:pPr marL="342900" indent="-342900">
              <a:buFont typeface="Wingdings" pitchFamily="2" charset="2"/>
              <a:buChar char="q"/>
            </a:pPr>
            <a:r>
              <a:rPr lang="id-ID" dirty="0" smtClean="0"/>
              <a:t>Pada tahun 2006, manakah dinatara negara-negara di bawah yang memiliki tingkat GDP paling besar :</a:t>
            </a:r>
          </a:p>
          <a:p>
            <a:pPr marL="711200" indent="-347663">
              <a:buFont typeface="+mj-lt"/>
              <a:buAutoNum type="alphaLcParenR"/>
            </a:pPr>
            <a:r>
              <a:rPr lang="id-ID" dirty="0" smtClean="0"/>
              <a:t>China</a:t>
            </a:r>
          </a:p>
          <a:p>
            <a:pPr marL="711200" indent="-347663">
              <a:buFont typeface="+mj-lt"/>
              <a:buAutoNum type="alphaLcParenR"/>
            </a:pPr>
            <a:r>
              <a:rPr lang="id-ID" dirty="0" smtClean="0"/>
              <a:t>Inggris </a:t>
            </a:r>
          </a:p>
          <a:p>
            <a:pPr marL="711200" indent="-347663">
              <a:buFont typeface="+mj-lt"/>
              <a:buAutoNum type="alphaLcParenR"/>
            </a:pPr>
            <a:r>
              <a:rPr lang="id-ID" dirty="0" smtClean="0"/>
              <a:t>Amerika Serikat</a:t>
            </a:r>
          </a:p>
          <a:p>
            <a:pPr marL="711200" indent="-347663">
              <a:buFont typeface="+mj-lt"/>
              <a:buAutoNum type="alphaLcParenR"/>
            </a:pPr>
            <a:r>
              <a:rPr lang="id-ID" dirty="0" smtClean="0"/>
              <a:t>India</a:t>
            </a:r>
          </a:p>
          <a:p>
            <a:pPr marL="711200" indent="-347663">
              <a:buFont typeface="+mj-lt"/>
              <a:buAutoNum type="alphaLcParenR"/>
            </a:pPr>
            <a:endParaRPr lang="id-ID" dirty="0" smtClean="0"/>
          </a:p>
          <a:p>
            <a:pPr marL="711200" indent="-347663"/>
            <a:endParaRPr lang="id-ID" dirty="0" smtClean="0"/>
          </a:p>
          <a:p>
            <a:pPr marL="342900" indent="-342900">
              <a:buFont typeface="Wingdings" pitchFamily="2" charset="2"/>
              <a:buChar char="q"/>
            </a:pPr>
            <a:r>
              <a:rPr lang="id-ID" dirty="0" smtClean="0"/>
              <a:t>Berdasarkan data tahun 2007, manakah negara yang menjadi pusat korporasi terbesar :</a:t>
            </a:r>
          </a:p>
          <a:p>
            <a:pPr marL="711200" indent="-347663">
              <a:buFont typeface="+mj-lt"/>
              <a:buAutoNum type="alphaLcParenR"/>
            </a:pPr>
            <a:r>
              <a:rPr lang="id-ID" dirty="0" smtClean="0"/>
              <a:t>India</a:t>
            </a:r>
          </a:p>
          <a:p>
            <a:pPr marL="711200" indent="-347663">
              <a:buFont typeface="+mj-lt"/>
              <a:buAutoNum type="alphaLcParenR"/>
            </a:pPr>
            <a:r>
              <a:rPr lang="id-ID" dirty="0" smtClean="0"/>
              <a:t>Inggris</a:t>
            </a:r>
          </a:p>
          <a:p>
            <a:pPr marL="711200" indent="-347663">
              <a:buFont typeface="+mj-lt"/>
              <a:buAutoNum type="alphaLcParenR"/>
            </a:pPr>
            <a:r>
              <a:rPr lang="id-ID" dirty="0" smtClean="0"/>
              <a:t>China</a:t>
            </a:r>
          </a:p>
          <a:p>
            <a:pPr marL="711200" indent="-347663">
              <a:buFont typeface="+mj-lt"/>
              <a:buAutoNum type="alphaLcParenR"/>
            </a:pPr>
            <a:r>
              <a:rPr lang="id-ID" dirty="0" smtClean="0"/>
              <a:t>Amerika Serikat</a:t>
            </a:r>
          </a:p>
          <a:p>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566928" indent="-457200">
              <a:buFont typeface="+mj-lt"/>
              <a:buAutoNum type="arabicPeriod"/>
            </a:pPr>
            <a:r>
              <a:rPr lang="en-US" sz="2000" dirty="0" err="1" smtClean="0"/>
              <a:t>Bisnis</a:t>
            </a:r>
            <a:r>
              <a:rPr lang="en-US" sz="2000" dirty="0" smtClean="0"/>
              <a:t> </a:t>
            </a:r>
            <a:r>
              <a:rPr lang="en-US" sz="2000" dirty="0" err="1" smtClean="0"/>
              <a:t>internasional</a:t>
            </a:r>
            <a:r>
              <a:rPr lang="en-US" sz="2000" dirty="0" smtClean="0"/>
              <a:t> </a:t>
            </a:r>
            <a:r>
              <a:rPr lang="en-US" sz="2000" dirty="0" err="1" smtClean="0"/>
              <a:t>adalah</a:t>
            </a:r>
            <a:r>
              <a:rPr lang="en-US" sz="2000" dirty="0" smtClean="0"/>
              <a:t> </a:t>
            </a:r>
            <a:r>
              <a:rPr lang="en-US" sz="2000" dirty="0" err="1" smtClean="0"/>
              <a:t>transaksi</a:t>
            </a:r>
            <a:r>
              <a:rPr lang="en-US" sz="2000" dirty="0" smtClean="0"/>
              <a:t> </a:t>
            </a:r>
            <a:r>
              <a:rPr lang="en-US" sz="2000" dirty="0" err="1" smtClean="0"/>
              <a:t>bisnis</a:t>
            </a:r>
            <a:r>
              <a:rPr lang="en-US" sz="2000" dirty="0" smtClean="0"/>
              <a:t> </a:t>
            </a:r>
            <a:r>
              <a:rPr lang="en-US" sz="2000" dirty="0" err="1" smtClean="0"/>
              <a:t>lebih</a:t>
            </a:r>
            <a:r>
              <a:rPr lang="en-US" sz="2000" dirty="0" smtClean="0"/>
              <a:t> </a:t>
            </a:r>
            <a:r>
              <a:rPr lang="en-US" sz="2000" dirty="0" err="1" smtClean="0"/>
              <a:t>dari</a:t>
            </a:r>
            <a:r>
              <a:rPr lang="en-US" sz="2000" dirty="0" smtClean="0"/>
              <a:t> 2 </a:t>
            </a:r>
            <a:r>
              <a:rPr lang="en-US" sz="2000" dirty="0" err="1" smtClean="0"/>
              <a:t>negara</a:t>
            </a:r>
            <a:endParaRPr lang="en-US" sz="2000" dirty="0" smtClean="0"/>
          </a:p>
          <a:p>
            <a:pPr marL="850392" lvl="1" indent="-457200">
              <a:buFont typeface="Wingdings" pitchFamily="2" charset="2"/>
              <a:buChar char="ü"/>
            </a:pPr>
            <a:r>
              <a:rPr lang="en-US" sz="2000" dirty="0" smtClean="0"/>
              <a:t>Material – Negara A</a:t>
            </a:r>
          </a:p>
          <a:p>
            <a:pPr marL="850392" lvl="1" indent="-457200">
              <a:buFont typeface="Wingdings" pitchFamily="2" charset="2"/>
              <a:buChar char="ü"/>
            </a:pPr>
            <a:r>
              <a:rPr lang="en-US" sz="2000" dirty="0" err="1" smtClean="0"/>
              <a:t>Proccessing</a:t>
            </a:r>
            <a:r>
              <a:rPr lang="en-US" sz="2000" dirty="0" smtClean="0"/>
              <a:t> &amp; Assembly – Negara B</a:t>
            </a:r>
          </a:p>
          <a:p>
            <a:pPr marL="850392" lvl="1" indent="-457200">
              <a:buFont typeface="Wingdings" pitchFamily="2" charset="2"/>
              <a:buChar char="ü"/>
            </a:pPr>
            <a:r>
              <a:rPr lang="en-US" sz="2000" dirty="0" err="1" smtClean="0"/>
              <a:t>Penjualan</a:t>
            </a:r>
            <a:r>
              <a:rPr lang="en-US" sz="2000" dirty="0" smtClean="0"/>
              <a:t> – Negara C </a:t>
            </a:r>
          </a:p>
          <a:p>
            <a:pPr marL="566928" indent="-457200">
              <a:buFont typeface="+mj-lt"/>
              <a:buAutoNum type="arabicPeriod"/>
            </a:pPr>
            <a:endParaRPr lang="en-US" sz="2000" dirty="0" smtClean="0"/>
          </a:p>
          <a:p>
            <a:pPr marL="566928" indent="-457200">
              <a:buFont typeface="+mj-lt"/>
              <a:buAutoNum type="arabicPeriod"/>
            </a:pPr>
            <a:r>
              <a:rPr lang="en-US" sz="2000" dirty="0" err="1" smtClean="0"/>
              <a:t>Bisnis</a:t>
            </a:r>
            <a:r>
              <a:rPr lang="en-US" sz="2000" dirty="0" smtClean="0"/>
              <a:t> </a:t>
            </a:r>
            <a:r>
              <a:rPr lang="en-US" sz="2000" dirty="0" err="1" smtClean="0"/>
              <a:t>Internasional</a:t>
            </a:r>
            <a:r>
              <a:rPr lang="en-US" sz="2000" dirty="0" smtClean="0"/>
              <a:t> </a:t>
            </a:r>
            <a:r>
              <a:rPr lang="en-US" sz="2000" dirty="0" err="1" smtClean="0"/>
              <a:t>adalah</a:t>
            </a:r>
            <a:r>
              <a:rPr lang="en-US" sz="2000" dirty="0" smtClean="0"/>
              <a:t> </a:t>
            </a:r>
            <a:r>
              <a:rPr lang="en-US" sz="2000" dirty="0" err="1" smtClean="0"/>
              <a:t>studi</a:t>
            </a:r>
            <a:r>
              <a:rPr lang="en-US" sz="2000" dirty="0" smtClean="0"/>
              <a:t> </a:t>
            </a:r>
            <a:r>
              <a:rPr lang="en-US" sz="2000" dirty="0" err="1" smtClean="0"/>
              <a:t>tentang</a:t>
            </a:r>
            <a:r>
              <a:rPr lang="en-US" sz="2000" dirty="0" smtClean="0"/>
              <a:t> </a:t>
            </a:r>
            <a:r>
              <a:rPr lang="en-US" sz="2000" dirty="0" err="1" smtClean="0"/>
              <a:t>transaksi</a:t>
            </a:r>
            <a:r>
              <a:rPr lang="en-US" sz="2000" dirty="0" smtClean="0"/>
              <a:t> </a:t>
            </a:r>
            <a:r>
              <a:rPr lang="en-US" sz="2000" dirty="0" err="1" smtClean="0"/>
              <a:t>ekonomi</a:t>
            </a:r>
            <a:r>
              <a:rPr lang="en-US" sz="2000" dirty="0" smtClean="0"/>
              <a:t> yang </a:t>
            </a:r>
            <a:r>
              <a:rPr lang="en-US" sz="2000" dirty="0" err="1" smtClean="0"/>
              <a:t>meliputi</a:t>
            </a:r>
            <a:r>
              <a:rPr lang="en-US" sz="2000" dirty="0" smtClean="0"/>
              <a:t> :</a:t>
            </a:r>
          </a:p>
          <a:p>
            <a:pPr marL="900113" lvl="1" indent="-363538"/>
            <a:r>
              <a:rPr lang="en-US" sz="1600" dirty="0" err="1" smtClean="0"/>
              <a:t>perdagangan</a:t>
            </a:r>
            <a:r>
              <a:rPr lang="en-US" sz="1600" dirty="0" smtClean="0"/>
              <a:t> </a:t>
            </a:r>
            <a:r>
              <a:rPr lang="en-US" sz="1600" dirty="0" err="1" smtClean="0"/>
              <a:t>internasional</a:t>
            </a:r>
            <a:r>
              <a:rPr lang="en-US" sz="1600" dirty="0" smtClean="0"/>
              <a:t> (</a:t>
            </a:r>
            <a:r>
              <a:rPr lang="en-US" sz="1600" dirty="0" err="1" smtClean="0"/>
              <a:t>ekspor</a:t>
            </a:r>
            <a:r>
              <a:rPr lang="en-US" sz="1600" dirty="0" smtClean="0"/>
              <a:t>/</a:t>
            </a:r>
            <a:r>
              <a:rPr lang="en-US" sz="1600" dirty="0" err="1" smtClean="0"/>
              <a:t>impor</a:t>
            </a:r>
            <a:r>
              <a:rPr lang="en-US" sz="1600" dirty="0" smtClean="0"/>
              <a:t>)</a:t>
            </a:r>
          </a:p>
          <a:p>
            <a:pPr marL="900113" lvl="1" indent="-363538"/>
            <a:r>
              <a:rPr lang="en-US" sz="1600" dirty="0" err="1" smtClean="0"/>
              <a:t>investasi</a:t>
            </a:r>
            <a:r>
              <a:rPr lang="en-US" sz="1600" dirty="0" smtClean="0"/>
              <a:t> </a:t>
            </a:r>
            <a:r>
              <a:rPr lang="en-US" sz="1600" dirty="0" err="1" smtClean="0"/>
              <a:t>asing</a:t>
            </a:r>
            <a:r>
              <a:rPr lang="en-US" sz="1600" dirty="0" smtClean="0"/>
              <a:t> </a:t>
            </a:r>
            <a:r>
              <a:rPr lang="en-US" sz="1600" i="1" dirty="0" smtClean="0"/>
              <a:t>(direct/indirect)</a:t>
            </a:r>
          </a:p>
          <a:p>
            <a:pPr marL="566928" indent="-457200">
              <a:buFont typeface="+mj-lt"/>
              <a:buAutoNum type="arabicPeriod"/>
            </a:pPr>
            <a:endParaRPr lang="en-US" sz="2000" dirty="0" smtClean="0"/>
          </a:p>
          <a:p>
            <a:pPr marL="566928" indent="-457200">
              <a:buFont typeface="+mj-lt"/>
              <a:buAutoNum type="arabicPeriod"/>
            </a:pPr>
            <a:r>
              <a:rPr lang="en-US" sz="2000" dirty="0" err="1" smtClean="0"/>
              <a:t>Bisnis</a:t>
            </a:r>
            <a:r>
              <a:rPr lang="en-US" sz="2000" dirty="0" smtClean="0"/>
              <a:t> </a:t>
            </a:r>
            <a:r>
              <a:rPr lang="en-US" sz="2000" dirty="0" err="1" smtClean="0"/>
              <a:t>Internasional</a:t>
            </a:r>
            <a:r>
              <a:rPr lang="en-US" sz="2000" dirty="0" smtClean="0"/>
              <a:t> = Foreign Operation </a:t>
            </a:r>
            <a:r>
              <a:rPr lang="en-US" sz="2000" dirty="0" err="1" smtClean="0"/>
              <a:t>dengan</a:t>
            </a:r>
            <a:r>
              <a:rPr lang="en-US" sz="2000" dirty="0" smtClean="0"/>
              <a:t> Revenue 25-30%</a:t>
            </a:r>
          </a:p>
          <a:p>
            <a:pPr lvl="1"/>
            <a:r>
              <a:rPr lang="en-US" sz="1600" dirty="0" err="1" smtClean="0"/>
              <a:t>Bisnis</a:t>
            </a:r>
            <a:r>
              <a:rPr lang="en-US" sz="1600" dirty="0" smtClean="0"/>
              <a:t> </a:t>
            </a:r>
            <a:r>
              <a:rPr lang="en-US" sz="1600" dirty="0" err="1" smtClean="0"/>
              <a:t>domestik</a:t>
            </a:r>
            <a:r>
              <a:rPr lang="en-US" sz="1600" dirty="0" smtClean="0"/>
              <a:t> : </a:t>
            </a:r>
            <a:r>
              <a:rPr lang="en-US" sz="1600" dirty="0" err="1" smtClean="0"/>
              <a:t>Transaksi</a:t>
            </a:r>
            <a:r>
              <a:rPr lang="en-US" sz="1600" dirty="0" smtClean="0"/>
              <a:t> </a:t>
            </a:r>
            <a:r>
              <a:rPr lang="en-US" sz="1600" dirty="0" err="1" smtClean="0"/>
              <a:t>ekonomi</a:t>
            </a:r>
            <a:r>
              <a:rPr lang="en-US" sz="1600" dirty="0" smtClean="0"/>
              <a:t> / </a:t>
            </a:r>
            <a:r>
              <a:rPr lang="en-US" sz="1600" dirty="0" err="1" smtClean="0"/>
              <a:t>bisnis</a:t>
            </a:r>
            <a:r>
              <a:rPr lang="en-US" sz="1600" dirty="0" smtClean="0"/>
              <a:t> </a:t>
            </a:r>
            <a:r>
              <a:rPr lang="en-US" sz="1600" dirty="0" err="1" smtClean="0"/>
              <a:t>dalam</a:t>
            </a:r>
            <a:r>
              <a:rPr lang="en-US" sz="1600" dirty="0" smtClean="0"/>
              <a:t> </a:t>
            </a:r>
            <a:r>
              <a:rPr lang="en-US" sz="1600" dirty="0" err="1" smtClean="0"/>
              <a:t>batas</a:t>
            </a:r>
            <a:r>
              <a:rPr lang="en-US" sz="1600" dirty="0" smtClean="0"/>
              <a:t> </a:t>
            </a:r>
            <a:r>
              <a:rPr lang="en-US" sz="1600" dirty="0" err="1" smtClean="0"/>
              <a:t>satu</a:t>
            </a:r>
            <a:r>
              <a:rPr lang="en-US" sz="1600" dirty="0" smtClean="0"/>
              <a:t> </a:t>
            </a:r>
            <a:r>
              <a:rPr lang="en-US" sz="1600" dirty="0" err="1" smtClean="0"/>
              <a:t>negara</a:t>
            </a:r>
            <a:endParaRPr lang="en-US" sz="1600" dirty="0" smtClean="0"/>
          </a:p>
        </p:txBody>
      </p:sp>
      <p:sp>
        <p:nvSpPr>
          <p:cNvPr id="3" name="Title 2"/>
          <p:cNvSpPr>
            <a:spLocks noGrp="1"/>
          </p:cNvSpPr>
          <p:nvPr>
            <p:ph type="title"/>
          </p:nvPr>
        </p:nvSpPr>
        <p:spPr/>
        <p:txBody>
          <a:bodyPr>
            <a:normAutofit fontScale="90000"/>
          </a:bodyPr>
          <a:lstStyle/>
          <a:p>
            <a:r>
              <a:rPr smtClean="0"/>
              <a:t>KONSEP DASAR BISNIS INTERNASIONAL</a:t>
            </a:r>
            <a:endParaRPr lang="en-US" dirty="0"/>
          </a:p>
        </p:txBody>
      </p:sp>
      <p:pic>
        <p:nvPicPr>
          <p:cNvPr id="5" name="1.2">
            <a:hlinkClick r:id="" action="ppaction://media"/>
          </p:cNvPr>
          <p:cNvPicPr>
            <a:picLocks noRot="1" noChangeAspect="1"/>
          </p:cNvPicPr>
          <p:nvPr>
            <a:wavAudioFile r:embed="rId1" name="1.2"/>
          </p:nvPr>
        </p:nvPicPr>
        <p:blipFill>
          <a:blip r:embed="rId3"/>
          <a:stretch>
            <a:fillRect/>
          </a:stretch>
        </p:blipFill>
        <p:spPr>
          <a:xfrm>
            <a:off x="8839200" y="0"/>
            <a:ext cx="304800" cy="304800"/>
          </a:xfrm>
          <a:prstGeom prst="rect">
            <a:avLst/>
          </a:prstGeom>
        </p:spPr>
      </p:pic>
      <p:sp>
        <p:nvSpPr>
          <p:cNvPr id="6" name="Slide Number Placeholder 5"/>
          <p:cNvSpPr>
            <a:spLocks noGrp="1"/>
          </p:cNvSpPr>
          <p:nvPr>
            <p:ph type="sldNum" sz="quarter" idx="12"/>
          </p:nvPr>
        </p:nvSpPr>
        <p:spPr/>
        <p:txBody>
          <a:bodyPr/>
          <a:lstStyle/>
          <a:p>
            <a:pPr>
              <a:defRPr/>
            </a:pPr>
            <a:fld id="{38E7DB15-A257-48B6-A19B-B5D0BCE3DF8D}" type="slidenum">
              <a:rPr lang="en-US" smtClean="0"/>
              <a:pPr>
                <a:defRPr/>
              </a:pPr>
              <a:t>6</a:t>
            </a:fld>
            <a:endParaRPr lang="en-US"/>
          </a:p>
        </p:txBody>
      </p:sp>
      <p:sp>
        <p:nvSpPr>
          <p:cNvPr id="7" name="Footer Placeholder 6"/>
          <p:cNvSpPr>
            <a:spLocks noGrp="1"/>
          </p:cNvSpPr>
          <p:nvPr>
            <p:ph type="ftr" sz="quarter" idx="11"/>
          </p:nvPr>
        </p:nvSpPr>
        <p:spPr/>
        <p:txBody>
          <a:bodyPr/>
          <a:lstStyle/>
          <a:p>
            <a:pPr>
              <a:defRPr/>
            </a:pPr>
            <a:r>
              <a:rPr lang="en-US" smtClean="0"/>
              <a:t>BISNIS INTERNASIONAL/SN642033</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44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err="1" smtClean="0"/>
              <a:t>Bisnis</a:t>
            </a:r>
            <a:r>
              <a:rPr lang="en-US" sz="2000" dirty="0" smtClean="0"/>
              <a:t> </a:t>
            </a:r>
            <a:r>
              <a:rPr lang="en-US" sz="2000" dirty="0" err="1" smtClean="0"/>
              <a:t>internasional</a:t>
            </a:r>
            <a:r>
              <a:rPr lang="en-US" sz="2000" dirty="0" smtClean="0"/>
              <a:t> </a:t>
            </a:r>
            <a:r>
              <a:rPr lang="en-US" sz="2000" dirty="0" err="1" smtClean="0"/>
              <a:t>vs</a:t>
            </a:r>
            <a:r>
              <a:rPr lang="en-US" sz="2000" dirty="0" smtClean="0"/>
              <a:t> domestic</a:t>
            </a:r>
          </a:p>
          <a:p>
            <a:pPr lvl="1"/>
            <a:r>
              <a:rPr lang="en-US" sz="2000" dirty="0" smtClean="0"/>
              <a:t>Mata </a:t>
            </a:r>
            <a:r>
              <a:rPr lang="en-US" sz="2000" dirty="0" err="1" smtClean="0"/>
              <a:t>uang</a:t>
            </a:r>
            <a:endParaRPr lang="en-US" sz="2000" dirty="0" smtClean="0"/>
          </a:p>
          <a:p>
            <a:pPr lvl="1"/>
            <a:r>
              <a:rPr lang="en-US" sz="2000" dirty="0" smtClean="0"/>
              <a:t>Legal</a:t>
            </a:r>
          </a:p>
          <a:p>
            <a:pPr lvl="1"/>
            <a:r>
              <a:rPr lang="en-US" sz="2000" dirty="0" err="1" smtClean="0"/>
              <a:t>Kultur</a:t>
            </a:r>
            <a:endParaRPr lang="en-US" sz="2000" dirty="0" smtClean="0"/>
          </a:p>
          <a:p>
            <a:pPr lvl="1"/>
            <a:r>
              <a:rPr lang="en-US" sz="2000" dirty="0" err="1" smtClean="0"/>
              <a:t>Sumber</a:t>
            </a:r>
            <a:r>
              <a:rPr lang="en-US" sz="2000" dirty="0" smtClean="0"/>
              <a:t> </a:t>
            </a:r>
            <a:r>
              <a:rPr lang="en-US" sz="2000" dirty="0" err="1" smtClean="0"/>
              <a:t>Daya</a:t>
            </a:r>
            <a:r>
              <a:rPr lang="en-US" sz="2000" dirty="0" smtClean="0"/>
              <a:t>/resources</a:t>
            </a:r>
          </a:p>
          <a:p>
            <a:endParaRPr lang="en-US" sz="2000" dirty="0" smtClean="0"/>
          </a:p>
          <a:p>
            <a:r>
              <a:rPr lang="en-US" sz="2000" dirty="0" err="1" smtClean="0"/>
              <a:t>Kompleksitas</a:t>
            </a:r>
            <a:r>
              <a:rPr lang="en-US" sz="2000" dirty="0" smtClean="0"/>
              <a:t> </a:t>
            </a:r>
            <a:r>
              <a:rPr lang="en-US" sz="2000" dirty="0" err="1" smtClean="0"/>
              <a:t>Manajemen</a:t>
            </a:r>
            <a:endParaRPr lang="en-US" sz="2000" dirty="0" smtClean="0"/>
          </a:p>
          <a:p>
            <a:pPr lvl="1"/>
            <a:r>
              <a:rPr lang="en-US" sz="2000" dirty="0" err="1" smtClean="0"/>
              <a:t>Kultur</a:t>
            </a:r>
            <a:endParaRPr lang="en-US" sz="2000" dirty="0" smtClean="0"/>
          </a:p>
          <a:p>
            <a:pPr lvl="1"/>
            <a:r>
              <a:rPr lang="en-US" sz="2000" dirty="0" smtClean="0"/>
              <a:t>Legal</a:t>
            </a:r>
          </a:p>
          <a:p>
            <a:pPr lvl="1"/>
            <a:r>
              <a:rPr lang="en-US" sz="2000" dirty="0" err="1" smtClean="0"/>
              <a:t>Politik</a:t>
            </a:r>
            <a:endParaRPr lang="en-US" sz="2000" dirty="0" smtClean="0"/>
          </a:p>
          <a:p>
            <a:pPr lvl="1"/>
            <a:r>
              <a:rPr lang="en-US" sz="2000" dirty="0" err="1" smtClean="0"/>
              <a:t>Sosial</a:t>
            </a:r>
            <a:endParaRPr lang="en-US" sz="2000" dirty="0" smtClean="0"/>
          </a:p>
          <a:p>
            <a:pPr lvl="1"/>
            <a:r>
              <a:rPr lang="en-US" sz="2000" dirty="0" err="1" smtClean="0"/>
              <a:t>Koordinasi</a:t>
            </a:r>
            <a:r>
              <a:rPr lang="en-US" sz="2000" dirty="0" smtClean="0"/>
              <a:t> branch</a:t>
            </a:r>
            <a:endParaRPr lang="en-US" sz="2000" dirty="0"/>
          </a:p>
        </p:txBody>
      </p:sp>
      <p:sp>
        <p:nvSpPr>
          <p:cNvPr id="3" name="Title 2"/>
          <p:cNvSpPr>
            <a:spLocks noGrp="1"/>
          </p:cNvSpPr>
          <p:nvPr>
            <p:ph type="title"/>
          </p:nvPr>
        </p:nvSpPr>
        <p:spPr/>
        <p:txBody>
          <a:bodyPr>
            <a:normAutofit fontScale="90000"/>
          </a:bodyPr>
          <a:lstStyle/>
          <a:p>
            <a:r>
              <a:rPr smtClean="0"/>
              <a:t>KONSEP DASAR BISNIS INTERNASIONAL</a:t>
            </a:r>
            <a:endParaRPr lang="en-US" dirty="0"/>
          </a:p>
        </p:txBody>
      </p:sp>
      <p:pic>
        <p:nvPicPr>
          <p:cNvPr id="5" name="1.3">
            <a:hlinkClick r:id="" action="ppaction://media"/>
          </p:cNvPr>
          <p:cNvPicPr>
            <a:picLocks noRot="1" noChangeAspect="1"/>
          </p:cNvPicPr>
          <p:nvPr>
            <a:wavAudioFile r:embed="rId1" name="1.3"/>
          </p:nvPr>
        </p:nvPicPr>
        <p:blipFill>
          <a:blip r:embed="rId3"/>
          <a:stretch>
            <a:fillRect/>
          </a:stretch>
        </p:blipFill>
        <p:spPr>
          <a:xfrm>
            <a:off x="8839200" y="0"/>
            <a:ext cx="304800" cy="304800"/>
          </a:xfrm>
          <a:prstGeom prst="rect">
            <a:avLst/>
          </a:prstGeom>
        </p:spPr>
      </p:pic>
      <p:sp>
        <p:nvSpPr>
          <p:cNvPr id="6" name="Slide Number Placeholder 5"/>
          <p:cNvSpPr>
            <a:spLocks noGrp="1"/>
          </p:cNvSpPr>
          <p:nvPr>
            <p:ph type="sldNum" sz="quarter" idx="12"/>
          </p:nvPr>
        </p:nvSpPr>
        <p:spPr/>
        <p:txBody>
          <a:bodyPr/>
          <a:lstStyle/>
          <a:p>
            <a:pPr>
              <a:defRPr/>
            </a:pPr>
            <a:fld id="{38E7DB15-A257-48B6-A19B-B5D0BCE3DF8D}" type="slidenum">
              <a:rPr lang="en-US" smtClean="0"/>
              <a:pPr>
                <a:defRPr/>
              </a:pPr>
              <a:t>7</a:t>
            </a:fld>
            <a:endParaRPr lang="en-US"/>
          </a:p>
        </p:txBody>
      </p:sp>
      <p:sp>
        <p:nvSpPr>
          <p:cNvPr id="7" name="Footer Placeholder 6"/>
          <p:cNvSpPr>
            <a:spLocks noGrp="1"/>
          </p:cNvSpPr>
          <p:nvPr>
            <p:ph type="ftr" sz="quarter" idx="11"/>
          </p:nvPr>
        </p:nvSpPr>
        <p:spPr/>
        <p:txBody>
          <a:bodyPr/>
          <a:lstStyle/>
          <a:p>
            <a:pPr>
              <a:defRPr/>
            </a:pPr>
            <a:r>
              <a:rPr lang="en-US" smtClean="0"/>
              <a:t>BISNIS INTERNASIONAL/SN642033</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97"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624078" indent="-514350">
              <a:buFont typeface="+mj-lt"/>
              <a:buAutoNum type="arabicParenR"/>
            </a:pPr>
            <a:r>
              <a:rPr lang="en-US" dirty="0" err="1" smtClean="0"/>
              <a:t>Ekspor</a:t>
            </a:r>
            <a:r>
              <a:rPr lang="en-US" dirty="0" smtClean="0"/>
              <a:t> &amp; </a:t>
            </a:r>
            <a:r>
              <a:rPr lang="en-US" dirty="0" err="1" smtClean="0"/>
              <a:t>Impor</a:t>
            </a:r>
            <a:endParaRPr lang="en-US" dirty="0" smtClean="0"/>
          </a:p>
          <a:p>
            <a:pPr marL="1088136" lvl="2" indent="-457200">
              <a:buFont typeface="+mj-lt"/>
              <a:buAutoNum type="arabicParenR"/>
            </a:pPr>
            <a:r>
              <a:rPr lang="en-US" dirty="0" smtClean="0"/>
              <a:t>Visible/Merchandise/</a:t>
            </a:r>
            <a:r>
              <a:rPr lang="en-US" dirty="0" err="1" smtClean="0"/>
              <a:t>Barang</a:t>
            </a:r>
            <a:endParaRPr lang="en-US" dirty="0" smtClean="0"/>
          </a:p>
          <a:p>
            <a:pPr marL="1088136" lvl="2" indent="-457200">
              <a:buFont typeface="+mj-lt"/>
              <a:buAutoNum type="arabicParenR"/>
            </a:pPr>
            <a:r>
              <a:rPr lang="en-US" dirty="0" smtClean="0"/>
              <a:t>Invisible/Service; banking, travel, accounting</a:t>
            </a:r>
          </a:p>
          <a:p>
            <a:pPr marL="624078" indent="-514350">
              <a:buFont typeface="+mj-lt"/>
              <a:buAutoNum type="arabicParenR"/>
            </a:pPr>
            <a:r>
              <a:rPr lang="en-US" dirty="0" err="1" smtClean="0"/>
              <a:t>Investasi</a:t>
            </a:r>
            <a:r>
              <a:rPr lang="en-US" dirty="0" smtClean="0"/>
              <a:t> </a:t>
            </a:r>
            <a:r>
              <a:rPr lang="en-US" dirty="0" err="1" smtClean="0"/>
              <a:t>Internasional</a:t>
            </a:r>
            <a:r>
              <a:rPr lang="en-US" dirty="0" smtClean="0"/>
              <a:t>/FDI</a:t>
            </a:r>
          </a:p>
          <a:p>
            <a:pPr marL="624078" indent="-514350">
              <a:buFont typeface="+mj-lt"/>
              <a:buAutoNum type="arabicParenR"/>
            </a:pPr>
            <a:r>
              <a:rPr lang="en-US" dirty="0" err="1" smtClean="0"/>
              <a:t>Investasi</a:t>
            </a:r>
            <a:r>
              <a:rPr lang="en-US" dirty="0" smtClean="0"/>
              <a:t> Portfolio/FPI</a:t>
            </a:r>
          </a:p>
          <a:p>
            <a:pPr marL="624078" indent="-514350">
              <a:buFont typeface="+mj-lt"/>
              <a:buAutoNum type="arabicParenR"/>
            </a:pPr>
            <a:r>
              <a:rPr lang="en-US" dirty="0" err="1" smtClean="0"/>
              <a:t>Bentuk</a:t>
            </a:r>
            <a:r>
              <a:rPr lang="en-US" dirty="0" smtClean="0"/>
              <a:t> Lain</a:t>
            </a:r>
          </a:p>
          <a:p>
            <a:pPr marL="1088136" lvl="2" indent="-457200">
              <a:buFont typeface="+mj-lt"/>
              <a:buAutoNum type="arabicParenR"/>
            </a:pPr>
            <a:r>
              <a:rPr lang="en-US" dirty="0" err="1" smtClean="0"/>
              <a:t>Lisensi</a:t>
            </a:r>
            <a:r>
              <a:rPr lang="en-US" dirty="0" smtClean="0"/>
              <a:t> – Intellectual </a:t>
            </a:r>
            <a:r>
              <a:rPr lang="en-US" dirty="0" err="1" smtClean="0"/>
              <a:t>Properti</a:t>
            </a:r>
            <a:endParaRPr lang="en-US" dirty="0" smtClean="0"/>
          </a:p>
          <a:p>
            <a:pPr marL="1088136" lvl="2" indent="-457200">
              <a:buFont typeface="+mj-lt"/>
              <a:buAutoNum type="arabicParenR"/>
            </a:pPr>
            <a:r>
              <a:rPr lang="en-US" dirty="0" smtClean="0"/>
              <a:t>Franchise - Operation</a:t>
            </a:r>
          </a:p>
          <a:p>
            <a:pPr marL="1088136" lvl="2" indent="-457200">
              <a:buFont typeface="+mj-lt"/>
              <a:buAutoNum type="arabicParenR"/>
            </a:pPr>
            <a:r>
              <a:rPr lang="en-US" dirty="0" smtClean="0"/>
              <a:t>Contract Management - Management</a:t>
            </a:r>
          </a:p>
          <a:p>
            <a:pPr marL="624078" indent="-514350">
              <a:buFont typeface="+mj-lt"/>
              <a:buAutoNum type="arabicParenR"/>
            </a:pPr>
            <a:endParaRPr lang="en-US" dirty="0" smtClean="0"/>
          </a:p>
          <a:p>
            <a:pPr marL="624078" indent="-514350">
              <a:buNone/>
            </a:pPr>
            <a:r>
              <a:rPr lang="en-US" dirty="0" err="1" smtClean="0"/>
              <a:t>Organisasi</a:t>
            </a:r>
            <a:r>
              <a:rPr lang="en-US" dirty="0" smtClean="0"/>
              <a:t> </a:t>
            </a:r>
            <a:r>
              <a:rPr lang="en-US" dirty="0" err="1" smtClean="0"/>
              <a:t>Bisnis</a:t>
            </a:r>
            <a:r>
              <a:rPr lang="en-US" dirty="0" smtClean="0"/>
              <a:t> </a:t>
            </a:r>
            <a:r>
              <a:rPr lang="en-US" dirty="0" err="1" smtClean="0"/>
              <a:t>Internasional</a:t>
            </a:r>
            <a:endParaRPr lang="en-US" dirty="0" smtClean="0"/>
          </a:p>
          <a:p>
            <a:pPr lvl="1"/>
            <a:r>
              <a:rPr lang="en-US" dirty="0" err="1" smtClean="0"/>
              <a:t>Organisasi</a:t>
            </a:r>
            <a:r>
              <a:rPr lang="en-US" dirty="0" smtClean="0"/>
              <a:t> yang </a:t>
            </a:r>
            <a:r>
              <a:rPr lang="en-US" dirty="0" err="1" smtClean="0"/>
              <a:t>menerapkan</a:t>
            </a:r>
            <a:r>
              <a:rPr lang="en-US" dirty="0" smtClean="0"/>
              <a:t> </a:t>
            </a:r>
            <a:r>
              <a:rPr lang="en-US" dirty="0" err="1" smtClean="0"/>
              <a:t>transaksi</a:t>
            </a:r>
            <a:r>
              <a:rPr lang="en-US" dirty="0" smtClean="0"/>
              <a:t> </a:t>
            </a:r>
            <a:r>
              <a:rPr lang="en-US" dirty="0" err="1" smtClean="0"/>
              <a:t>komersil</a:t>
            </a:r>
            <a:r>
              <a:rPr lang="en-US" dirty="0" smtClean="0"/>
              <a:t> </a:t>
            </a:r>
            <a:r>
              <a:rPr lang="en-US" dirty="0" err="1" smtClean="0"/>
              <a:t>lintas</a:t>
            </a:r>
            <a:r>
              <a:rPr lang="en-US" dirty="0" smtClean="0"/>
              <a:t> </a:t>
            </a:r>
            <a:r>
              <a:rPr lang="en-US" dirty="0" err="1" smtClean="0"/>
              <a:t>batas</a:t>
            </a:r>
            <a:r>
              <a:rPr lang="en-US" dirty="0" smtClean="0"/>
              <a:t> </a:t>
            </a:r>
            <a:r>
              <a:rPr lang="en-US" dirty="0" err="1" smtClean="0"/>
              <a:t>negara</a:t>
            </a:r>
            <a:r>
              <a:rPr lang="en-US" dirty="0" smtClean="0"/>
              <a:t>, </a:t>
            </a:r>
            <a:r>
              <a:rPr lang="en-US" dirty="0" err="1" smtClean="0"/>
              <a:t>dengan</a:t>
            </a:r>
            <a:r>
              <a:rPr lang="en-US" dirty="0" smtClean="0"/>
              <a:t>; </a:t>
            </a:r>
            <a:r>
              <a:rPr lang="en-US" dirty="0" err="1" smtClean="0"/>
              <a:t>individu</a:t>
            </a:r>
            <a:r>
              <a:rPr lang="en-US" dirty="0" smtClean="0"/>
              <a:t>, </a:t>
            </a:r>
            <a:r>
              <a:rPr lang="en-US" dirty="0" err="1" smtClean="0"/>
              <a:t>perusahaan</a:t>
            </a:r>
            <a:r>
              <a:rPr lang="en-US" dirty="0" smtClean="0"/>
              <a:t> </a:t>
            </a:r>
            <a:r>
              <a:rPr lang="en-US" dirty="0" err="1" smtClean="0"/>
              <a:t>swasta</a:t>
            </a:r>
            <a:r>
              <a:rPr lang="en-US" dirty="0" smtClean="0"/>
              <a:t>, </a:t>
            </a:r>
            <a:r>
              <a:rPr lang="en-US" dirty="0" err="1" smtClean="0"/>
              <a:t>dan</a:t>
            </a:r>
            <a:r>
              <a:rPr lang="en-US" dirty="0" smtClean="0"/>
              <a:t>/</a:t>
            </a:r>
            <a:r>
              <a:rPr lang="en-US" dirty="0" err="1" smtClean="0"/>
              <a:t>atau</a:t>
            </a:r>
            <a:r>
              <a:rPr lang="en-US" dirty="0" smtClean="0"/>
              <a:t> </a:t>
            </a:r>
            <a:r>
              <a:rPr lang="en-US" dirty="0" err="1" smtClean="0"/>
              <a:t>organisasi</a:t>
            </a:r>
            <a:r>
              <a:rPr lang="en-US" dirty="0" smtClean="0"/>
              <a:t> </a:t>
            </a:r>
            <a:r>
              <a:rPr lang="en-US" dirty="0" err="1" smtClean="0"/>
              <a:t>sektor</a:t>
            </a:r>
            <a:r>
              <a:rPr lang="en-US" dirty="0" smtClean="0"/>
              <a:t> </a:t>
            </a:r>
            <a:r>
              <a:rPr lang="en-US" dirty="0" err="1" smtClean="0"/>
              <a:t>publik</a:t>
            </a:r>
            <a:r>
              <a:rPr lang="en-US" dirty="0" smtClean="0"/>
              <a:t>.</a:t>
            </a:r>
          </a:p>
          <a:p>
            <a:pPr lvl="1"/>
            <a:r>
              <a:rPr lang="en-US" dirty="0" smtClean="0"/>
              <a:t>MNC (Multi National Corporation), Perusahaan yang </a:t>
            </a:r>
            <a:r>
              <a:rPr lang="en-US" dirty="0" err="1" smtClean="0"/>
              <a:t>memiliki</a:t>
            </a:r>
            <a:r>
              <a:rPr lang="en-US" dirty="0" smtClean="0"/>
              <a:t>/</a:t>
            </a:r>
            <a:r>
              <a:rPr lang="en-US" dirty="0" err="1" smtClean="0"/>
              <a:t>mengontrol</a:t>
            </a:r>
            <a:r>
              <a:rPr lang="en-US" dirty="0" smtClean="0"/>
              <a:t> </a:t>
            </a:r>
            <a:r>
              <a:rPr lang="en-US" dirty="0" err="1" smtClean="0"/>
              <a:t>produksi</a:t>
            </a:r>
            <a:r>
              <a:rPr lang="en-US" dirty="0" smtClean="0"/>
              <a:t> </a:t>
            </a:r>
            <a:r>
              <a:rPr lang="en-US" dirty="0" err="1" smtClean="0"/>
              <a:t>atau</a:t>
            </a:r>
            <a:r>
              <a:rPr lang="en-US" dirty="0" smtClean="0"/>
              <a:t> </a:t>
            </a:r>
            <a:r>
              <a:rPr lang="en-US" dirty="0" err="1" smtClean="0"/>
              <a:t>pelayanan</a:t>
            </a:r>
            <a:r>
              <a:rPr lang="en-US" dirty="0" smtClean="0"/>
              <a:t> </a:t>
            </a:r>
            <a:r>
              <a:rPr lang="en-US" dirty="0" err="1" smtClean="0"/>
              <a:t>di</a:t>
            </a:r>
            <a:r>
              <a:rPr lang="en-US" dirty="0" smtClean="0"/>
              <a:t> </a:t>
            </a:r>
            <a:r>
              <a:rPr lang="en-US" dirty="0" err="1" smtClean="0"/>
              <a:t>luar</a:t>
            </a:r>
            <a:r>
              <a:rPr lang="en-US" dirty="0" smtClean="0"/>
              <a:t> </a:t>
            </a:r>
            <a:r>
              <a:rPr lang="en-US" dirty="0" err="1" smtClean="0"/>
              <a:t>negeri</a:t>
            </a:r>
            <a:r>
              <a:rPr lang="en-US" dirty="0" smtClean="0"/>
              <a:t>/</a:t>
            </a:r>
            <a:r>
              <a:rPr lang="en-US" dirty="0" err="1" smtClean="0"/>
              <a:t>luar</a:t>
            </a:r>
            <a:r>
              <a:rPr lang="en-US" dirty="0" smtClean="0"/>
              <a:t> home base</a:t>
            </a:r>
          </a:p>
          <a:p>
            <a:pPr lvl="2"/>
            <a:r>
              <a:rPr lang="en-US" dirty="0" smtClean="0"/>
              <a:t>Enterprise (MNE)—Profit</a:t>
            </a:r>
          </a:p>
          <a:p>
            <a:pPr lvl="2"/>
            <a:r>
              <a:rPr lang="en-US" dirty="0" smtClean="0"/>
              <a:t>Organization (MNO)—Non Profit</a:t>
            </a:r>
          </a:p>
          <a:p>
            <a:pPr lvl="1"/>
            <a:endParaRPr lang="en-US" dirty="0" smtClean="0"/>
          </a:p>
          <a:p>
            <a:pPr lvl="1"/>
            <a:endParaRPr lang="en-US" dirty="0" smtClean="0"/>
          </a:p>
          <a:p>
            <a:pPr lvl="1"/>
            <a:endParaRPr lang="en-US" dirty="0" smtClean="0"/>
          </a:p>
        </p:txBody>
      </p:sp>
      <p:sp>
        <p:nvSpPr>
          <p:cNvPr id="3" name="Title 2"/>
          <p:cNvSpPr>
            <a:spLocks noGrp="1"/>
          </p:cNvSpPr>
          <p:nvPr>
            <p:ph type="title"/>
          </p:nvPr>
        </p:nvSpPr>
        <p:spPr>
          <a:xfrm>
            <a:off x="571472" y="785794"/>
            <a:ext cx="8229600" cy="714380"/>
          </a:xfrm>
        </p:spPr>
        <p:txBody>
          <a:bodyPr>
            <a:normAutofit/>
          </a:bodyPr>
          <a:lstStyle/>
          <a:p>
            <a:r>
              <a:rPr sz="3200" smtClean="0"/>
              <a:t>AKTIVITAS BISNIS INTERNASIONAL</a:t>
            </a:r>
            <a:endParaRPr lang="en-US" sz="3200" dirty="0"/>
          </a:p>
        </p:txBody>
      </p:sp>
      <p:pic>
        <p:nvPicPr>
          <p:cNvPr id="4" name="1.4">
            <a:hlinkClick r:id="" action="ppaction://media"/>
          </p:cNvPr>
          <p:cNvPicPr>
            <a:picLocks noRot="1" noChangeAspect="1"/>
          </p:cNvPicPr>
          <p:nvPr>
            <a:wavAudioFile r:embed="rId1" name="1.4"/>
          </p:nvPr>
        </p:nvPicPr>
        <p:blipFill>
          <a:blip r:embed="rId3"/>
          <a:stretch>
            <a:fillRect/>
          </a:stretch>
        </p:blipFill>
        <p:spPr>
          <a:xfrm>
            <a:off x="8839200" y="0"/>
            <a:ext cx="304800" cy="304800"/>
          </a:xfrm>
          <a:prstGeom prst="rect">
            <a:avLst/>
          </a:prstGeom>
        </p:spPr>
      </p:pic>
      <p:sp>
        <p:nvSpPr>
          <p:cNvPr id="5" name="Slide Number Placeholder 4"/>
          <p:cNvSpPr>
            <a:spLocks noGrp="1"/>
          </p:cNvSpPr>
          <p:nvPr>
            <p:ph type="sldNum" sz="quarter" idx="12"/>
          </p:nvPr>
        </p:nvSpPr>
        <p:spPr/>
        <p:txBody>
          <a:bodyPr/>
          <a:lstStyle/>
          <a:p>
            <a:pPr>
              <a:defRPr/>
            </a:pPr>
            <a:fld id="{38E7DB15-A257-48B6-A19B-B5D0BCE3DF8D}"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en-US" smtClean="0"/>
              <a:t>BISNIS INTERNASIONAL/SN642033</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394"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en-US" sz="3800" dirty="0" err="1" smtClean="0"/>
              <a:t>Saat</a:t>
            </a:r>
            <a:r>
              <a:rPr lang="en-US" sz="3800" dirty="0" smtClean="0"/>
              <a:t> </a:t>
            </a:r>
            <a:r>
              <a:rPr lang="en-US" sz="3800" dirty="0" err="1" smtClean="0"/>
              <a:t>ini</a:t>
            </a:r>
            <a:r>
              <a:rPr lang="en-US" sz="3800" dirty="0" smtClean="0"/>
              <a:t> </a:t>
            </a:r>
            <a:r>
              <a:rPr lang="en-US" sz="3800" dirty="0" err="1" smtClean="0"/>
              <a:t>adalah</a:t>
            </a:r>
            <a:r>
              <a:rPr lang="en-US" sz="3800" dirty="0" smtClean="0"/>
              <a:t> era </a:t>
            </a:r>
            <a:r>
              <a:rPr lang="en-US" sz="3800" dirty="0" err="1" smtClean="0"/>
              <a:t>globalisasi</a:t>
            </a:r>
            <a:endParaRPr lang="en-US" sz="3800" dirty="0" smtClean="0"/>
          </a:p>
          <a:p>
            <a:endParaRPr lang="en-US" sz="3800" dirty="0" smtClean="0"/>
          </a:p>
          <a:p>
            <a:r>
              <a:rPr lang="en-US" sz="3800" dirty="0" err="1" smtClean="0"/>
              <a:t>Globalisasi</a:t>
            </a:r>
            <a:r>
              <a:rPr lang="en-US" sz="3800" dirty="0" smtClean="0"/>
              <a:t> </a:t>
            </a:r>
            <a:r>
              <a:rPr lang="en-US" sz="3800" dirty="0" err="1" smtClean="0"/>
              <a:t>adalah</a:t>
            </a:r>
            <a:r>
              <a:rPr lang="en-US" sz="3800" dirty="0" smtClean="0"/>
              <a:t> </a:t>
            </a:r>
            <a:r>
              <a:rPr lang="en-US" sz="3800" dirty="0" err="1" smtClean="0"/>
              <a:t>integrasi</a:t>
            </a:r>
            <a:r>
              <a:rPr lang="en-US" sz="3800" dirty="0" smtClean="0"/>
              <a:t> </a:t>
            </a:r>
            <a:r>
              <a:rPr lang="en-US" sz="3800" dirty="0" err="1" smtClean="0"/>
              <a:t>dari</a:t>
            </a:r>
            <a:r>
              <a:rPr lang="en-US" sz="3800" dirty="0" smtClean="0"/>
              <a:t> </a:t>
            </a:r>
            <a:r>
              <a:rPr lang="en-US" sz="3800" dirty="0" err="1" smtClean="0"/>
              <a:t>pasar</a:t>
            </a:r>
            <a:r>
              <a:rPr lang="en-US" sz="3800" dirty="0" smtClean="0"/>
              <a:t>, </a:t>
            </a:r>
            <a:r>
              <a:rPr lang="en-US" sz="3800" dirty="0" err="1" smtClean="0"/>
              <a:t>negara</a:t>
            </a:r>
            <a:r>
              <a:rPr lang="en-US" sz="3800" dirty="0" smtClean="0"/>
              <a:t> </a:t>
            </a:r>
            <a:r>
              <a:rPr lang="en-US" sz="3800" dirty="0" err="1" smtClean="0"/>
              <a:t>dan</a:t>
            </a:r>
            <a:r>
              <a:rPr lang="en-US" sz="3800" dirty="0" smtClean="0"/>
              <a:t> </a:t>
            </a:r>
            <a:r>
              <a:rPr lang="en-US" sz="3800" dirty="0" err="1" smtClean="0"/>
              <a:t>teknologi</a:t>
            </a:r>
            <a:r>
              <a:rPr lang="en-US" sz="3800" dirty="0" smtClean="0"/>
              <a:t> yang </a:t>
            </a:r>
            <a:r>
              <a:rPr lang="en-US" sz="3800" dirty="0" err="1" smtClean="0"/>
              <a:t>memungkinkan</a:t>
            </a:r>
            <a:r>
              <a:rPr lang="en-US" sz="3800" dirty="0" smtClean="0"/>
              <a:t> </a:t>
            </a:r>
            <a:r>
              <a:rPr lang="en-US" sz="3800" dirty="0" err="1" smtClean="0"/>
              <a:t>individu</a:t>
            </a:r>
            <a:r>
              <a:rPr lang="en-US" sz="3800" dirty="0" smtClean="0"/>
              <a:t>, </a:t>
            </a:r>
            <a:r>
              <a:rPr lang="en-US" sz="3800" dirty="0" err="1" smtClean="0"/>
              <a:t>korporasi</a:t>
            </a:r>
            <a:r>
              <a:rPr lang="en-US" sz="3800" dirty="0" smtClean="0"/>
              <a:t> </a:t>
            </a:r>
            <a:r>
              <a:rPr lang="en-US" sz="3800" dirty="0" err="1" smtClean="0"/>
              <a:t>dan</a:t>
            </a:r>
            <a:r>
              <a:rPr lang="en-US" sz="3800" dirty="0" smtClean="0"/>
              <a:t> </a:t>
            </a:r>
            <a:r>
              <a:rPr lang="en-US" sz="3800" dirty="0" err="1" smtClean="0"/>
              <a:t>negara</a:t>
            </a:r>
            <a:r>
              <a:rPr lang="en-US" sz="3800" dirty="0" smtClean="0"/>
              <a:t> </a:t>
            </a:r>
            <a:r>
              <a:rPr lang="en-US" sz="3800" dirty="0" err="1" smtClean="0"/>
              <a:t>untuk</a:t>
            </a:r>
            <a:r>
              <a:rPr lang="en-US" sz="3800" dirty="0" smtClean="0"/>
              <a:t> </a:t>
            </a:r>
            <a:r>
              <a:rPr lang="en-US" sz="3800" dirty="0" err="1" smtClean="0"/>
              <a:t>menjangkau</a:t>
            </a:r>
            <a:r>
              <a:rPr lang="en-US" sz="3800" dirty="0" smtClean="0"/>
              <a:t> </a:t>
            </a:r>
            <a:r>
              <a:rPr lang="en-US" sz="3800" dirty="0" err="1" smtClean="0"/>
              <a:t>dunia</a:t>
            </a:r>
            <a:r>
              <a:rPr lang="en-US" sz="3800" dirty="0" smtClean="0"/>
              <a:t> </a:t>
            </a:r>
            <a:r>
              <a:rPr lang="en-US" sz="3800" dirty="0" err="1" smtClean="0"/>
              <a:t>lebih</a:t>
            </a:r>
            <a:r>
              <a:rPr lang="en-US" sz="3800" dirty="0" smtClean="0"/>
              <a:t> </a:t>
            </a:r>
            <a:r>
              <a:rPr lang="en-US" sz="3800" dirty="0" err="1" smtClean="0"/>
              <a:t>jauh</a:t>
            </a:r>
            <a:r>
              <a:rPr lang="en-US" sz="3800" dirty="0" smtClean="0"/>
              <a:t>, </a:t>
            </a:r>
            <a:r>
              <a:rPr lang="en-US" sz="3800" dirty="0" err="1" smtClean="0"/>
              <a:t>lebih</a:t>
            </a:r>
            <a:r>
              <a:rPr lang="en-US" sz="3800" dirty="0" smtClean="0"/>
              <a:t> </a:t>
            </a:r>
            <a:r>
              <a:rPr lang="en-US" sz="3800" dirty="0" err="1" smtClean="0"/>
              <a:t>cepat</a:t>
            </a:r>
            <a:r>
              <a:rPr lang="en-US" sz="3800" dirty="0" smtClean="0"/>
              <a:t>, </a:t>
            </a:r>
            <a:r>
              <a:rPr lang="en-US" sz="3800" dirty="0" err="1" smtClean="0"/>
              <a:t>lebih</a:t>
            </a:r>
            <a:r>
              <a:rPr lang="en-US" sz="3800" dirty="0" smtClean="0"/>
              <a:t> </a:t>
            </a:r>
            <a:r>
              <a:rPr lang="en-US" sz="3800" dirty="0" err="1" smtClean="0"/>
              <a:t>dalam</a:t>
            </a:r>
            <a:r>
              <a:rPr lang="en-US" sz="3800" dirty="0" smtClean="0"/>
              <a:t> </a:t>
            </a:r>
            <a:r>
              <a:rPr lang="en-US" sz="3800" dirty="0" err="1" smtClean="0"/>
              <a:t>dan</a:t>
            </a:r>
            <a:r>
              <a:rPr lang="en-US" sz="3800" dirty="0" smtClean="0"/>
              <a:t> </a:t>
            </a:r>
            <a:r>
              <a:rPr lang="en-US" sz="3800" dirty="0" err="1" smtClean="0"/>
              <a:t>lebih</a:t>
            </a:r>
            <a:r>
              <a:rPr lang="en-US" sz="3800" dirty="0" smtClean="0"/>
              <a:t> </a:t>
            </a:r>
            <a:r>
              <a:rPr lang="en-US" sz="3800" dirty="0" err="1" smtClean="0"/>
              <a:t>murah</a:t>
            </a:r>
            <a:r>
              <a:rPr lang="en-US" sz="3800" dirty="0" smtClean="0"/>
              <a:t> </a:t>
            </a:r>
            <a:r>
              <a:rPr lang="en-US" sz="3800" dirty="0" err="1" smtClean="0"/>
              <a:t>dari</a:t>
            </a:r>
            <a:r>
              <a:rPr lang="en-US" sz="3800" dirty="0" smtClean="0"/>
              <a:t> </a:t>
            </a:r>
            <a:r>
              <a:rPr lang="en-US" sz="3800" dirty="0" err="1" smtClean="0"/>
              <a:t>sebelumnya</a:t>
            </a:r>
            <a:r>
              <a:rPr lang="en-US" sz="3800" dirty="0" smtClean="0"/>
              <a:t>.</a:t>
            </a:r>
          </a:p>
          <a:p>
            <a:endParaRPr lang="en-US" sz="3800" dirty="0" smtClean="0"/>
          </a:p>
          <a:p>
            <a:r>
              <a:rPr lang="en-US" sz="3800" dirty="0" err="1" smtClean="0"/>
              <a:t>Globalisasi</a:t>
            </a:r>
            <a:r>
              <a:rPr lang="en-US" sz="3800" dirty="0" smtClean="0"/>
              <a:t> </a:t>
            </a:r>
            <a:r>
              <a:rPr lang="en-US" sz="3800" dirty="0" err="1" smtClean="0"/>
              <a:t>adalah</a:t>
            </a:r>
            <a:r>
              <a:rPr lang="en-US" sz="3800" dirty="0" smtClean="0"/>
              <a:t> </a:t>
            </a:r>
            <a:r>
              <a:rPr lang="en-US" sz="3800" dirty="0" err="1" smtClean="0"/>
              <a:t>proses</a:t>
            </a:r>
            <a:r>
              <a:rPr lang="en-US" sz="3800" dirty="0" smtClean="0"/>
              <a:t> </a:t>
            </a:r>
            <a:r>
              <a:rPr lang="en-US" sz="3800" dirty="0" err="1" smtClean="0"/>
              <a:t>dimana</a:t>
            </a:r>
            <a:r>
              <a:rPr lang="en-US" sz="3800" dirty="0" smtClean="0"/>
              <a:t> </a:t>
            </a:r>
            <a:r>
              <a:rPr lang="en-US" sz="3800" dirty="0" err="1" smtClean="0"/>
              <a:t>masyarakat</a:t>
            </a:r>
            <a:r>
              <a:rPr lang="en-US" sz="3800" dirty="0" smtClean="0"/>
              <a:t> </a:t>
            </a:r>
            <a:r>
              <a:rPr lang="en-US" sz="3800" dirty="0" err="1" smtClean="0"/>
              <a:t>dunia</a:t>
            </a:r>
            <a:r>
              <a:rPr lang="en-US" sz="3800" dirty="0" smtClean="0"/>
              <a:t> </a:t>
            </a:r>
            <a:r>
              <a:rPr lang="en-US" sz="3800" dirty="0" err="1" smtClean="0"/>
              <a:t>menjadi</a:t>
            </a:r>
            <a:r>
              <a:rPr lang="en-US" sz="3800" dirty="0" smtClean="0"/>
              <a:t> </a:t>
            </a:r>
            <a:r>
              <a:rPr lang="en-US" sz="3800" dirty="0" err="1" smtClean="0"/>
              <a:t>semakin</a:t>
            </a:r>
            <a:r>
              <a:rPr lang="en-US" sz="3800" dirty="0" smtClean="0"/>
              <a:t> </a:t>
            </a:r>
            <a:r>
              <a:rPr lang="en-US" sz="3800" dirty="0" err="1" smtClean="0"/>
              <a:t>berhubungan</a:t>
            </a:r>
            <a:r>
              <a:rPr lang="en-US" sz="3800" dirty="0" smtClean="0"/>
              <a:t>, </a:t>
            </a:r>
            <a:r>
              <a:rPr lang="en-US" sz="3800" dirty="0" err="1" smtClean="0"/>
              <a:t>terkait</a:t>
            </a:r>
            <a:r>
              <a:rPr lang="en-US" sz="3800" dirty="0" smtClean="0"/>
              <a:t> </a:t>
            </a:r>
            <a:r>
              <a:rPr lang="en-US" sz="3800" dirty="0" err="1" smtClean="0"/>
              <a:t>dan</a:t>
            </a:r>
            <a:r>
              <a:rPr lang="en-US" sz="3800" dirty="0" smtClean="0"/>
              <a:t> </a:t>
            </a:r>
            <a:r>
              <a:rPr lang="en-US" sz="3800" dirty="0" err="1" smtClean="0"/>
              <a:t>tergantung</a:t>
            </a:r>
            <a:r>
              <a:rPr lang="en-US" sz="3800" dirty="0" smtClean="0"/>
              <a:t> </a:t>
            </a:r>
            <a:r>
              <a:rPr lang="en-US" sz="3800" dirty="0" err="1" smtClean="0"/>
              <a:t>satu</a:t>
            </a:r>
            <a:r>
              <a:rPr lang="en-US" sz="3800" dirty="0" smtClean="0"/>
              <a:t> </a:t>
            </a:r>
            <a:r>
              <a:rPr lang="en-US" sz="3800" dirty="0" err="1" smtClean="0"/>
              <a:t>sama</a:t>
            </a:r>
            <a:r>
              <a:rPr lang="en-US" sz="3800" dirty="0" smtClean="0"/>
              <a:t> lain </a:t>
            </a:r>
            <a:r>
              <a:rPr lang="en-US" sz="3800" dirty="0" err="1" smtClean="0"/>
              <a:t>dalam</a:t>
            </a:r>
            <a:r>
              <a:rPr lang="en-US" sz="3800" dirty="0" smtClean="0"/>
              <a:t> </a:t>
            </a:r>
            <a:r>
              <a:rPr lang="en-US" sz="3800" dirty="0" err="1" smtClean="0"/>
              <a:t>berbagai</a:t>
            </a:r>
            <a:r>
              <a:rPr lang="en-US" sz="3800" dirty="0" smtClean="0"/>
              <a:t> </a:t>
            </a:r>
            <a:r>
              <a:rPr lang="en-US" sz="3800" dirty="0" err="1" smtClean="0"/>
              <a:t>aspek</a:t>
            </a:r>
            <a:r>
              <a:rPr lang="en-US" sz="3800" dirty="0" smtClean="0"/>
              <a:t> </a:t>
            </a:r>
            <a:r>
              <a:rPr lang="en-US" sz="3800" dirty="0" err="1" smtClean="0"/>
              <a:t>kehidupan</a:t>
            </a:r>
            <a:r>
              <a:rPr lang="en-US" sz="3800" dirty="0" smtClean="0"/>
              <a:t>; </a:t>
            </a:r>
            <a:r>
              <a:rPr lang="en-US" sz="3800" dirty="0" err="1" smtClean="0"/>
              <a:t>sosial</a:t>
            </a:r>
            <a:r>
              <a:rPr lang="en-US" sz="3800" dirty="0" smtClean="0"/>
              <a:t>, </a:t>
            </a:r>
            <a:r>
              <a:rPr lang="en-US" sz="3800" dirty="0" err="1" smtClean="0"/>
              <a:t>budaya</a:t>
            </a:r>
            <a:r>
              <a:rPr lang="en-US" sz="3800" dirty="0" smtClean="0"/>
              <a:t>, </a:t>
            </a:r>
            <a:r>
              <a:rPr lang="en-US" sz="3800" dirty="0" err="1" smtClean="0"/>
              <a:t>ekonomi</a:t>
            </a:r>
            <a:r>
              <a:rPr lang="en-US" sz="3800" dirty="0" smtClean="0"/>
              <a:t>, </a:t>
            </a:r>
            <a:r>
              <a:rPr lang="en-US" sz="3800" dirty="0" err="1" smtClean="0"/>
              <a:t>politik</a:t>
            </a:r>
            <a:r>
              <a:rPr lang="en-US" sz="3800" dirty="0" smtClean="0"/>
              <a:t>, </a:t>
            </a:r>
            <a:r>
              <a:rPr lang="en-US" sz="3800" dirty="0" err="1" smtClean="0"/>
              <a:t>lingkungan</a:t>
            </a:r>
            <a:r>
              <a:rPr lang="en-US" sz="3800" dirty="0" smtClean="0"/>
              <a:t> </a:t>
            </a:r>
            <a:r>
              <a:rPr lang="en-US" sz="3800" dirty="0" err="1" smtClean="0"/>
              <a:t>hidup</a:t>
            </a:r>
            <a:r>
              <a:rPr lang="en-US" sz="3800" dirty="0" smtClean="0"/>
              <a:t>.</a:t>
            </a:r>
          </a:p>
          <a:p>
            <a:endParaRPr lang="en-US" sz="3800" dirty="0" smtClean="0"/>
          </a:p>
          <a:p>
            <a:r>
              <a:rPr lang="en-US" sz="3800" dirty="0" err="1" smtClean="0"/>
              <a:t>Modernisasi</a:t>
            </a:r>
            <a:r>
              <a:rPr lang="en-US" sz="3800" dirty="0" smtClean="0"/>
              <a:t> : </a:t>
            </a:r>
            <a:r>
              <a:rPr lang="en-US" sz="3800" dirty="0" err="1" smtClean="0"/>
              <a:t>kemajuan</a:t>
            </a:r>
            <a:r>
              <a:rPr lang="en-US" sz="3800" dirty="0" smtClean="0"/>
              <a:t> </a:t>
            </a:r>
            <a:r>
              <a:rPr lang="en-US" sz="3800" dirty="0" err="1" smtClean="0"/>
              <a:t>dan</a:t>
            </a:r>
            <a:r>
              <a:rPr lang="en-US" sz="3800" dirty="0" smtClean="0"/>
              <a:t> </a:t>
            </a:r>
            <a:r>
              <a:rPr lang="en-US" sz="3800" dirty="0" err="1" smtClean="0"/>
              <a:t>perkembangan</a:t>
            </a:r>
            <a:r>
              <a:rPr lang="en-US" sz="3800" dirty="0" smtClean="0"/>
              <a:t> </a:t>
            </a:r>
            <a:r>
              <a:rPr lang="en-US" sz="3800" dirty="0" err="1" smtClean="0"/>
              <a:t>teknologi</a:t>
            </a:r>
            <a:r>
              <a:rPr lang="en-US" sz="3800" dirty="0" smtClean="0"/>
              <a:t> </a:t>
            </a:r>
            <a:r>
              <a:rPr lang="en-US" sz="3800" dirty="0" err="1" smtClean="0"/>
              <a:t>dalam</a:t>
            </a:r>
            <a:r>
              <a:rPr lang="en-US" sz="3800" dirty="0" smtClean="0"/>
              <a:t> </a:t>
            </a:r>
            <a:r>
              <a:rPr lang="en-US" sz="3800" dirty="0" err="1" smtClean="0"/>
              <a:t>bidang</a:t>
            </a:r>
            <a:r>
              <a:rPr lang="en-US" sz="3800" dirty="0" smtClean="0"/>
              <a:t> </a:t>
            </a:r>
            <a:r>
              <a:rPr lang="en-US" sz="3800" dirty="0" err="1" smtClean="0"/>
              <a:t>transportasi</a:t>
            </a:r>
            <a:r>
              <a:rPr lang="en-US" sz="3800" dirty="0" smtClean="0"/>
              <a:t>, </a:t>
            </a:r>
            <a:r>
              <a:rPr lang="en-US" sz="3800" dirty="0" err="1" smtClean="0"/>
              <a:t>telekomunikasi</a:t>
            </a:r>
            <a:r>
              <a:rPr lang="en-US" sz="3800" dirty="0" smtClean="0"/>
              <a:t>, </a:t>
            </a:r>
            <a:r>
              <a:rPr lang="en-US" sz="3800" dirty="0" err="1" smtClean="0"/>
              <a:t>dan</a:t>
            </a:r>
            <a:r>
              <a:rPr lang="en-US" sz="3800" dirty="0" smtClean="0"/>
              <a:t> tourism (Triple Revolution)</a:t>
            </a:r>
          </a:p>
          <a:p>
            <a:endParaRPr lang="en-US" sz="3800" dirty="0" smtClean="0"/>
          </a:p>
          <a:p>
            <a:r>
              <a:rPr lang="en-US" sz="3800" dirty="0" smtClean="0"/>
              <a:t>Tata </a:t>
            </a:r>
            <a:r>
              <a:rPr lang="en-US" sz="3800" dirty="0" err="1" smtClean="0"/>
              <a:t>cara</a:t>
            </a:r>
            <a:r>
              <a:rPr lang="en-US" sz="3800" dirty="0" smtClean="0"/>
              <a:t> </a:t>
            </a:r>
            <a:r>
              <a:rPr lang="en-US" sz="3800" dirty="0" err="1" smtClean="0"/>
              <a:t>bisnis</a:t>
            </a:r>
            <a:r>
              <a:rPr lang="en-US" sz="3800" dirty="0" smtClean="0"/>
              <a:t> </a:t>
            </a:r>
            <a:r>
              <a:rPr lang="en-US" sz="3800" dirty="0" err="1" smtClean="0"/>
              <a:t>internasional</a:t>
            </a:r>
            <a:endParaRPr lang="en-US" sz="3800" dirty="0" smtClean="0"/>
          </a:p>
          <a:p>
            <a:pPr lvl="1"/>
            <a:r>
              <a:rPr lang="en-US" sz="3800" dirty="0" smtClean="0"/>
              <a:t>Trade</a:t>
            </a:r>
          </a:p>
          <a:p>
            <a:pPr lvl="1"/>
            <a:r>
              <a:rPr lang="en-US" sz="3800" dirty="0" smtClean="0"/>
              <a:t>Foreign Direct Investment (FDI) </a:t>
            </a:r>
          </a:p>
          <a:p>
            <a:pPr lvl="1"/>
            <a:r>
              <a:rPr lang="en-US" sz="3800" dirty="0" smtClean="0"/>
              <a:t>Foreign Portfolio Investment (FPI)</a:t>
            </a:r>
          </a:p>
          <a:p>
            <a:pPr lvl="1"/>
            <a:endParaRPr lang="en-US" dirty="0" smtClean="0"/>
          </a:p>
        </p:txBody>
      </p:sp>
      <p:sp>
        <p:nvSpPr>
          <p:cNvPr id="3" name="Title 2"/>
          <p:cNvSpPr>
            <a:spLocks noGrp="1"/>
          </p:cNvSpPr>
          <p:nvPr>
            <p:ph type="title"/>
          </p:nvPr>
        </p:nvSpPr>
        <p:spPr/>
        <p:txBody>
          <a:bodyPr>
            <a:normAutofit/>
          </a:bodyPr>
          <a:lstStyle/>
          <a:p>
            <a:r>
              <a:rPr smtClean="0"/>
              <a:t>GLOBALISASI</a:t>
            </a:r>
            <a:endParaRPr lang="en-US" dirty="0"/>
          </a:p>
        </p:txBody>
      </p:sp>
      <p:pic>
        <p:nvPicPr>
          <p:cNvPr id="4" name="1.5">
            <a:hlinkClick r:id="" action="ppaction://media"/>
          </p:cNvPr>
          <p:cNvPicPr>
            <a:picLocks noRot="1" noChangeAspect="1"/>
          </p:cNvPicPr>
          <p:nvPr>
            <a:wavAudioFile r:embed="rId1" name="1.5"/>
          </p:nvPr>
        </p:nvPicPr>
        <p:blipFill>
          <a:blip r:embed="rId3"/>
          <a:stretch>
            <a:fillRect/>
          </a:stretch>
        </p:blipFill>
        <p:spPr>
          <a:xfrm>
            <a:off x="8839200" y="0"/>
            <a:ext cx="304800" cy="304800"/>
          </a:xfrm>
          <a:prstGeom prst="rect">
            <a:avLst/>
          </a:prstGeom>
        </p:spPr>
      </p:pic>
      <p:sp>
        <p:nvSpPr>
          <p:cNvPr id="5" name="Slide Number Placeholder 4"/>
          <p:cNvSpPr>
            <a:spLocks noGrp="1"/>
          </p:cNvSpPr>
          <p:nvPr>
            <p:ph type="sldNum" sz="quarter" idx="12"/>
          </p:nvPr>
        </p:nvSpPr>
        <p:spPr/>
        <p:txBody>
          <a:bodyPr/>
          <a:lstStyle/>
          <a:p>
            <a:pPr>
              <a:defRPr/>
            </a:pPr>
            <a:fld id="{38E7DB15-A257-48B6-A19B-B5D0BCE3DF8D}"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en-US" smtClean="0"/>
              <a:t>BISNIS INTERNASIONAL/SN642033</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4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2082</TotalTime>
  <Words>943</Words>
  <Application>Microsoft Office PowerPoint</Application>
  <PresentationFormat>On-screen Show (4:3)</PresentationFormat>
  <Paragraphs>203</Paragraphs>
  <Slides>21</Slides>
  <Notes>3</Notes>
  <HiddenSlides>0</HiddenSlides>
  <MMClips>13</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Bab: 1 Bisnis Internasional dan Pasar Global</vt:lpstr>
      <vt:lpstr>Slide 3</vt:lpstr>
      <vt:lpstr>Slide 4</vt:lpstr>
      <vt:lpstr>Slide 5</vt:lpstr>
      <vt:lpstr>KONSEP DASAR BISNIS INTERNASIONAL</vt:lpstr>
      <vt:lpstr>KONSEP DASAR BISNIS INTERNASIONAL</vt:lpstr>
      <vt:lpstr>AKTIVITAS BISNIS INTERNASIONAL</vt:lpstr>
      <vt:lpstr>GLOBALISASI</vt:lpstr>
      <vt:lpstr>LATAR BELAKANG GLOBALISASI Bisnis Internasional</vt:lpstr>
      <vt:lpstr> PASAR GLOBAL &amp; PUSAT BISNIS</vt:lpstr>
      <vt:lpstr>Slide 12</vt:lpstr>
      <vt:lpstr>Slide 13</vt:lpstr>
      <vt:lpstr>Slide 14</vt:lpstr>
      <vt:lpstr>Slide 15</vt:lpstr>
      <vt:lpstr>PEREKONOMIAN DUNIA</vt:lpstr>
      <vt:lpstr>Gambar 2.2 Pusat Korporasi Terbesar di Dunia pada tahun 2007 beserta Negara</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acer</cp:lastModifiedBy>
  <cp:revision>7</cp:revision>
  <dcterms:created xsi:type="dcterms:W3CDTF">2014-09-17T02:37:25Z</dcterms:created>
  <dcterms:modified xsi:type="dcterms:W3CDTF">2014-10-20T03:44:10Z</dcterms:modified>
</cp:coreProperties>
</file>