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12"/>
    <p:restoredTop sz="91244"/>
  </p:normalViewPr>
  <p:slideViewPr>
    <p:cSldViewPr snapToGrid="0" showGuides="1">
      <p:cViewPr varScale="1">
        <p:scale>
          <a:sx n="75" d="100"/>
          <a:sy n="75" d="100"/>
        </p:scale>
        <p:origin x="124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模板来自于 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http://docer.mysoeasy.com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11A6305-2C6A-4CDA-82A0-5E3AEC585F8C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buFont typeface="Arial" panose="020B0604020202020204" pitchFamily="34" charset="0"/>
      <a:defRPr sz="1400" kern="1200">
        <a:solidFill>
          <a:srgbClr val="FF0000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12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12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sz="1200" dirty="0">
                <a:solidFill>
                  <a:schemeClr val="tx1"/>
                </a:solidFill>
              </a:rPr>
            </a:fld>
            <a:endParaRPr lang="zh-CN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sz="1200" dirty="0">
                <a:solidFill>
                  <a:schemeClr val="tx1"/>
                </a:solidFill>
              </a:rPr>
            </a:fld>
            <a:endParaRPr lang="zh-CN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" t="22189" r="943" b="19479"/>
          <a:stretch>
            <a:fillRect/>
          </a:stretch>
        </p:blipFill>
        <p:spPr>
          <a:xfrm>
            <a:off x="-4763" y="263004"/>
            <a:ext cx="9144001" cy="4102100"/>
          </a:xfrm>
          <a:prstGeom prst="rect">
            <a:avLst/>
          </a:prstGeom>
          <a:effectLst>
            <a:reflection blurRad="6350" stA="11000" endPos="35000" dir="5400000" sy="-100000" algn="bl" rotWithShape="0"/>
          </a:effectLst>
        </p:spPr>
      </p:pic>
      <p:sp>
        <p:nvSpPr>
          <p:cNvPr id="18439" name="KSO_BT1"/>
          <p:cNvSpPr>
            <a:spLocks noGrp="1"/>
          </p:cNvSpPr>
          <p:nvPr>
            <p:ph type="ctrTitle"/>
          </p:nvPr>
        </p:nvSpPr>
        <p:spPr>
          <a:xfrm>
            <a:off x="815975" y="4675188"/>
            <a:ext cx="7259638" cy="914400"/>
          </a:xfrm>
        </p:spPr>
        <p:txBody>
          <a:bodyPr/>
          <a:lstStyle>
            <a:lvl1pPr algn="ctr">
              <a:defRPr sz="4000" smtClean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18440" name="KSO_BC1"/>
          <p:cNvSpPr>
            <a:spLocks noGrp="1"/>
          </p:cNvSpPr>
          <p:nvPr>
            <p:ph type="subTitle" idx="1"/>
          </p:nvPr>
        </p:nvSpPr>
        <p:spPr>
          <a:xfrm>
            <a:off x="809625" y="5640388"/>
            <a:ext cx="7254875" cy="495300"/>
          </a:xfrm>
        </p:spPr>
        <p:txBody>
          <a:bodyPr anchor="ctr"/>
          <a:lstStyle>
            <a:lvl1pPr marL="0" indent="0" algn="ctr">
              <a:buFont typeface="Wingdings 2" panose="05020102010507070707" pitchFamily="18" charset="2"/>
              <a:buNone/>
              <a:defRPr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2" name="KSO_FD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indent="0" defTabSz="914400" rtl="0" latinLnBrk="0">
              <a:lnSpc>
                <a:spcPct val="100000"/>
              </a:lnSpc>
              <a:buClrTx/>
              <a:buSzTx/>
              <a:buFontTx/>
              <a:buNone/>
              <a:defRPr/>
            </a:pPr>
            <a:fld id="{EC1340B4-E8EA-4444-A018-7A30CE86F841}" type="datetime1">
              <a:rPr kumimoji="0" lang="zh-CN" altLang="en-US" b="0" i="0" kern="1200" cap="none" spc="0" normalizeH="0" baseline="0" noProof="0">
                <a:latin typeface="+mn-lt"/>
                <a:ea typeface="+mn-ea"/>
                <a:cs typeface="+mn-cs"/>
              </a:rPr>
            </a:fld>
            <a:endParaRPr kumimoji="0" lang="zh-CN" altLang="en-US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  <p:sp>
        <p:nvSpPr>
          <p:cNvPr id="13" name="KSO_FT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indent="0" defTabSz="914400" rtl="0" latinLnBrk="0">
              <a:lnSpc>
                <a:spcPct val="100000"/>
              </a:lnSpc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  <p:sp>
        <p:nvSpPr>
          <p:cNvPr id="14" name="KSO_FN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indent="0" defTabSz="914400" rtl="0" latinLnBrk="0">
              <a:lnSpc>
                <a:spcPct val="100000"/>
              </a:lnSpc>
              <a:buClrTx/>
              <a:buSzTx/>
              <a:buFontTx/>
              <a:buNone/>
              <a:defRPr/>
            </a:pPr>
            <a:fld id="{7E987353-5258-4DA8-A8FA-A9638EFA10D2}" type="slidenum">
              <a:rPr kumimoji="0" lang="zh-CN" altLang="en-US" b="0" i="0" kern="1200" cap="none" spc="0" normalizeH="0" baseline="0" noProof="0">
                <a:latin typeface="+mn-lt"/>
                <a:ea typeface="+mn-ea"/>
                <a:cs typeface="+mn-cs"/>
              </a:rPr>
            </a:fld>
            <a:endParaRPr kumimoji="0" lang="zh-CN" altLang="en-US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  <a:p>
            <a:pPr lvl="1"/>
            <a:r>
              <a:rPr lang="en-US" altLang="zh-CN" smtClean="0"/>
              <a:t>Second level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11A45D-0F45-40B8-8CF9-8204A8BF5FA2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3C7259E-5700-4E76-ADE4-3C9A4EE18156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 hasCustomPrompt="1"/>
          </p:nvPr>
        </p:nvSpPr>
        <p:spPr>
          <a:xfrm>
            <a:off x="1049867" y="1244600"/>
            <a:ext cx="3810000" cy="4932363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  <a:p>
            <a:pPr lvl="1"/>
            <a:r>
              <a:rPr lang="en-US" altLang="zh-CN" smtClean="0"/>
              <a:t>Second level</a:t>
            </a:r>
            <a:endParaRPr lang="zh-CN" altLang="en-US" smtClean="0"/>
          </a:p>
        </p:txBody>
      </p:sp>
      <p:sp>
        <p:nvSpPr>
          <p:cNvPr id="4" name="KSO_BC2"/>
          <p:cNvSpPr>
            <a:spLocks noGrp="1"/>
          </p:cNvSpPr>
          <p:nvPr>
            <p:ph sz="half" idx="2" hasCustomPrompt="1"/>
          </p:nvPr>
        </p:nvSpPr>
        <p:spPr>
          <a:xfrm>
            <a:off x="4889499" y="1244600"/>
            <a:ext cx="3820587" cy="4932363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  <a:p>
            <a:pPr lvl="1"/>
            <a:r>
              <a:rPr lang="en-US" altLang="zh-CN" smtClean="0"/>
              <a:t>Second level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11A45D-0F45-40B8-8CF9-8204A8BF5FA2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3C7259E-5700-4E76-ADE4-3C9A4EE18156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24576" y="137636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</p:txBody>
      </p:sp>
      <p:sp>
        <p:nvSpPr>
          <p:cNvPr id="4" name="KSO_BC1"/>
          <p:cNvSpPr>
            <a:spLocks noGrp="1"/>
          </p:cNvSpPr>
          <p:nvPr>
            <p:ph sz="half" idx="2" hasCustomPrompt="1"/>
          </p:nvPr>
        </p:nvSpPr>
        <p:spPr>
          <a:xfrm>
            <a:off x="824576" y="2200274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  <a:p>
            <a:pPr lvl="1"/>
            <a:r>
              <a:rPr lang="en-US" altLang="zh-CN" smtClean="0"/>
              <a:t>Second level</a:t>
            </a:r>
            <a:endParaRPr lang="zh-CN" altLang="en-US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823884" y="1376362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</p:txBody>
      </p:sp>
      <p:sp>
        <p:nvSpPr>
          <p:cNvPr id="6" name="KSO_BC2"/>
          <p:cNvSpPr>
            <a:spLocks noGrp="1"/>
          </p:cNvSpPr>
          <p:nvPr>
            <p:ph sz="quarter" idx="4" hasCustomPrompt="1"/>
          </p:nvPr>
        </p:nvSpPr>
        <p:spPr>
          <a:xfrm>
            <a:off x="4823884" y="2200274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  <a:p>
            <a:pPr lvl="1"/>
            <a:r>
              <a:rPr lang="en-US" altLang="zh-CN" smtClean="0"/>
              <a:t>Second level</a:t>
            </a:r>
            <a:endParaRPr lang="zh-CN" altLang="en-US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11A45D-0F45-40B8-8CF9-8204A8BF5FA2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3C7259E-5700-4E76-ADE4-3C9A4EE18156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11A45D-0F45-40B8-8CF9-8204A8BF5FA2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3C7259E-5700-4E76-ADE4-3C9A4EE18156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  <a:p>
            <a:pPr lvl="1"/>
            <a:r>
              <a:rPr lang="en-US" altLang="zh-CN" smtClean="0"/>
              <a:t>Second level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11A45D-0F45-40B8-8CF9-8204A8BF5FA2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3C7259E-5700-4E76-ADE4-3C9A4EE18156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KSO_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9820" y="119006"/>
            <a:ext cx="7948786" cy="699594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9" name="目录条目"/>
          <p:cNvSpPr>
            <a:spLocks noGrp="1"/>
          </p:cNvSpPr>
          <p:nvPr>
            <p:ph type="body" sz="quarter" idx="13" hasCustomPrompt="1"/>
          </p:nvPr>
        </p:nvSpPr>
        <p:spPr>
          <a:xfrm>
            <a:off x="489820" y="1428209"/>
            <a:ext cx="7861700" cy="4528461"/>
          </a:xfrm>
          <a:effectLst/>
        </p:spPr>
        <p:txBody>
          <a:bodyPr>
            <a:normAutofit/>
          </a:bodyPr>
          <a:lstStyle>
            <a:lvl1pPr marL="514350" indent="-514350">
              <a:buClr>
                <a:schemeClr val="accent1">
                  <a:lumMod val="75000"/>
                </a:schemeClr>
              </a:buClr>
              <a:buSzPct val="100000"/>
              <a:buFont typeface="+mj-lt"/>
              <a:buAutoNum type="arabicPeriod"/>
              <a:defRPr sz="2800" b="0" cap="none" spc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n-ea"/>
                <a:ea typeface="+mn-ea"/>
              </a:defRPr>
            </a:lvl1pPr>
          </a:lstStyle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11A45D-0F45-40B8-8CF9-8204A8BF5FA2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3C7259E-5700-4E76-ADE4-3C9A4EE18156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/>
      <p:grpSp>
        <p:nvGrpSpPr>
          <p:cNvPr id="1026" name="组合 8"/>
          <p:cNvGrpSpPr/>
          <p:nvPr/>
        </p:nvGrpSpPr>
        <p:grpSpPr>
          <a:xfrm flipH="1">
            <a:off x="736600" y="4829175"/>
            <a:ext cx="8407400" cy="2028825"/>
            <a:chOff x="-2108" y="4650377"/>
            <a:chExt cx="9146108" cy="2207623"/>
          </a:xfrm>
        </p:grpSpPr>
        <p:pic>
          <p:nvPicPr>
            <p:cNvPr id="1033" name="图片 6"/>
            <p:cNvPicPr>
              <a:picLocks noChangeAspect="1"/>
            </p:cNvPicPr>
            <p:nvPr userDrawn="1"/>
          </p:nvPicPr>
          <p:blipFill>
            <a:blip r:embed="rId8"/>
            <a:srcRect t="62112" r="40108" b="1849"/>
            <a:stretch>
              <a:fillRect/>
            </a:stretch>
          </p:blipFill>
          <p:spPr>
            <a:xfrm>
              <a:off x="-2108" y="5036640"/>
              <a:ext cx="3981925" cy="182136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8" name="矩形 7"/>
            <p:cNvSpPr/>
            <p:nvPr/>
          </p:nvSpPr>
          <p:spPr>
            <a:xfrm>
              <a:off x="2795451" y="4650377"/>
              <a:ext cx="6348549" cy="2207623"/>
            </a:xfrm>
            <a:prstGeom prst="rect">
              <a:avLst/>
            </a:prstGeom>
            <a:gradFill flip="none" rotWithShape="1">
              <a:gsLst>
                <a:gs pos="58000">
                  <a:schemeClr val="bg1"/>
                </a:gs>
                <a:gs pos="100000">
                  <a:schemeClr val="bg1">
                    <a:shade val="100000"/>
                    <a:satMod val="115000"/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27" name="KSO_BT1"/>
          <p:cNvSpPr>
            <a:spLocks noGrp="1"/>
          </p:cNvSpPr>
          <p:nvPr>
            <p:ph type="title"/>
          </p:nvPr>
        </p:nvSpPr>
        <p:spPr>
          <a:xfrm>
            <a:off x="444500" y="101600"/>
            <a:ext cx="8266113" cy="7000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KSO_BC1"/>
          <p:cNvSpPr>
            <a:spLocks noGrp="1"/>
          </p:cNvSpPr>
          <p:nvPr>
            <p:ph type="body" idx="1"/>
          </p:nvPr>
        </p:nvSpPr>
        <p:spPr>
          <a:xfrm>
            <a:off x="444500" y="984250"/>
            <a:ext cx="8256588" cy="519271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</a:t>
            </a:r>
            <a:endParaRPr lang="zh-CN" altLang="en-US" dirty="0"/>
          </a:p>
          <a:p>
            <a:pPr lvl="1"/>
            <a:r>
              <a:rPr lang="en-US" altLang="zh-CN" dirty="0"/>
              <a:t>Second level</a:t>
            </a:r>
            <a:endParaRPr lang="zh-CN" altLang="en-US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D11A45D-0F45-40B8-8CF9-8204A8BF5FA2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3C7259E-5700-4E76-ADE4-3C9A4EE18156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-1587" y="347663"/>
            <a:ext cx="149225" cy="427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rgbClr val="286991"/>
          </a:solidFill>
          <a:latin typeface="Arial Black" panose="020B0A04020102020204" pitchFamily="34" charset="0"/>
          <a:ea typeface="Microsoft YaHei" panose="020B0503020204020204" pitchFamily="34" charset="-122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286991"/>
          </a:solidFill>
          <a:latin typeface="Arial Black" panose="020B0A04020102020204" pitchFamily="34" charset="0"/>
          <a:ea typeface="Microsoft YaHei" panose="020B0503020204020204" pitchFamily="34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286991"/>
          </a:solidFill>
          <a:latin typeface="Arial Black" panose="020B0A04020102020204" pitchFamily="34" charset="0"/>
          <a:ea typeface="Microsoft YaHei" panose="020B0503020204020204" pitchFamily="34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286991"/>
          </a:solidFill>
          <a:latin typeface="Arial Black" panose="020B0A04020102020204" pitchFamily="34" charset="0"/>
          <a:ea typeface="Microsoft YaHei" panose="020B0503020204020204" pitchFamily="34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286991"/>
          </a:solidFill>
          <a:latin typeface="Arial Black" panose="020B0A04020102020204" pitchFamily="34" charset="0"/>
          <a:ea typeface="Microsoft YaHei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286991"/>
          </a:solidFill>
          <a:latin typeface="Arial Black" panose="020B0A04020102020204" pitchFamily="34" charset="0"/>
          <a:ea typeface="Microsoft YaHei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286991"/>
          </a:solidFill>
          <a:latin typeface="Arial Black" panose="020B0A04020102020204" pitchFamily="34" charset="0"/>
          <a:ea typeface="Microsoft YaHei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286991"/>
          </a:solidFill>
          <a:latin typeface="Arial Black" panose="020B0A04020102020204" pitchFamily="34" charset="0"/>
          <a:ea typeface="Microsoft YaHei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286991"/>
          </a:solidFill>
          <a:latin typeface="Arial Black" panose="020B0A04020102020204" pitchFamily="34" charset="0"/>
          <a:ea typeface="Microsoft YaHei" panose="020B0503020204020204" pitchFamily="34" charset="-122"/>
        </a:defRPr>
      </a:lvl9pPr>
    </p:titleStyle>
    <p:bodyStyle>
      <a:lvl1pPr marL="357505" indent="-357505" algn="just" rtl="0" fontAlgn="base">
        <a:spcBef>
          <a:spcPts val="1800"/>
        </a:spcBef>
        <a:spcAft>
          <a:spcPct val="0"/>
        </a:spcAft>
        <a:buClr>
          <a:schemeClr val="accent2"/>
        </a:buClr>
        <a:buSzPct val="60000"/>
        <a:buFont typeface="Wingdings 2" panose="05020102010507070707" pitchFamily="18" charset="2"/>
        <a:buChar char=""/>
        <a:defRPr sz="2000" kern="1200">
          <a:solidFill>
            <a:srgbClr val="286991"/>
          </a:solidFill>
          <a:latin typeface="Arial" panose="020B0604020202020204" pitchFamily="34" charset="0"/>
          <a:ea typeface="Microsoft YaHei" panose="020B0503020204020204" pitchFamily="34" charset="-122"/>
          <a:cs typeface="+mn-cs"/>
        </a:defRPr>
      </a:lvl1pPr>
      <a:lvl2pPr marL="357505" indent="-357505" algn="just" rtl="0" fontAlgn="base">
        <a:lnSpc>
          <a:spcPct val="130000"/>
        </a:lnSpc>
        <a:spcBef>
          <a:spcPct val="0"/>
        </a:spcBef>
        <a:spcAft>
          <a:spcPts val="600"/>
        </a:spcAft>
        <a:buClr>
          <a:srgbClr val="70D4D7"/>
        </a:buClr>
        <a:buFont typeface="幼圆" pitchFamily="49" charset="-122"/>
        <a:buChar char=" "/>
        <a:defRPr sz="1600" kern="1200">
          <a:solidFill>
            <a:srgbClr val="7D7D7D"/>
          </a:solidFill>
          <a:latin typeface="幼圆" pitchFamily="49" charset="-122"/>
          <a:ea typeface="幼圆" pitchFamily="49" charset="-122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5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b"/>
          <a:p>
            <a:pPr eaLnBrk="1" hangingPunct="1"/>
            <a:r>
              <a:rPr lang="id-ID" altLang="zh-CN" kern="1200" dirty="0" smtClean="0">
                <a:latin typeface="Arial Black" panose="020B0A04020102020204" pitchFamily="34" charset="0"/>
                <a:ea typeface="Microsoft YaHei" panose="020B0503020204020204" pitchFamily="34" charset="-122"/>
                <a:cs typeface="+mj-cs"/>
              </a:rPr>
              <a:t>Manajemen Dana Darurat</a:t>
            </a:r>
            <a:endParaRPr lang="id-ID" altLang="zh-CN" kern="1200" dirty="0" smtClean="0">
              <a:latin typeface="Arial Black" panose="020B0A04020102020204" pitchFamily="34" charset="0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4099" name="Rectangle 6"/>
          <p:cNvSpPr>
            <a:spLocks noGrp="1"/>
          </p:cNvSpPr>
          <p:nvPr>
            <p:ph type="subTitle" idx="1"/>
          </p:nvPr>
        </p:nvSpPr>
        <p:spPr/>
        <p:txBody>
          <a:bodyPr vert="horz" wrap="square" lIns="91440" tIns="45720" rIns="91440" bIns="45720" anchor="ctr"/>
          <a:p>
            <a:pPr eaLnBrk="1" hangingPunct="1">
              <a:buSzPct val="60000"/>
              <a:buFont typeface="Wingdings 2" panose="05020102010507070707" pitchFamily="18" charset="2"/>
              <a:buNone/>
            </a:pPr>
            <a:r>
              <a:rPr lang="id-ID" altLang="zh-CN" kern="1200" dirty="0" smtClean="0"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Materi 4</a:t>
            </a:r>
            <a:endParaRPr lang="id-ID" altLang="zh-CN" kern="1200" dirty="0" smtClean="0"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ounded Rectangle 1"/>
          <p:cNvSpPr/>
          <p:nvPr/>
        </p:nvSpPr>
        <p:spPr>
          <a:xfrm>
            <a:off x="1726565" y="984250"/>
            <a:ext cx="6007100" cy="449072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" name="Flowchart: Alternate Process 2"/>
          <p:cNvSpPr/>
          <p:nvPr/>
        </p:nvSpPr>
        <p:spPr>
          <a:xfrm>
            <a:off x="3068320" y="1315085"/>
            <a:ext cx="2990850" cy="1023620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id-ID" altLang="en-US"/>
              <a:t>Kebutuhan Jangka Pendek</a:t>
            </a:r>
            <a:endParaRPr lang="id-ID" altLang="en-US"/>
          </a:p>
          <a:p>
            <a:pPr algn="ctr"/>
            <a:r>
              <a:rPr lang="id-ID" altLang="en-US"/>
              <a:t>Emergency Fund</a:t>
            </a:r>
            <a:endParaRPr lang="id-ID" altLang="en-US"/>
          </a:p>
        </p:txBody>
      </p:sp>
      <p:sp>
        <p:nvSpPr>
          <p:cNvPr id="4" name="Flowchart: Alternate Process 3"/>
          <p:cNvSpPr/>
          <p:nvPr/>
        </p:nvSpPr>
        <p:spPr>
          <a:xfrm>
            <a:off x="4896485" y="3616325"/>
            <a:ext cx="2711450" cy="1023620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id-ID" altLang="en-US"/>
              <a:t>Kebutuhan Jangka Panjang Long Term Fund</a:t>
            </a:r>
            <a:endParaRPr lang="id-ID" altLang="en-US"/>
          </a:p>
        </p:txBody>
      </p:sp>
      <p:sp>
        <p:nvSpPr>
          <p:cNvPr id="5" name="Flowchart: Alternate Process 4"/>
          <p:cNvSpPr/>
          <p:nvPr/>
        </p:nvSpPr>
        <p:spPr>
          <a:xfrm>
            <a:off x="2178685" y="3616325"/>
            <a:ext cx="2532380" cy="1023620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id-ID" altLang="en-US"/>
              <a:t>Kebutuhan Jangka Menengah</a:t>
            </a:r>
            <a:endParaRPr lang="id-ID" altLang="en-US"/>
          </a:p>
          <a:p>
            <a:pPr algn="ctr"/>
            <a:r>
              <a:rPr lang="id-ID" altLang="en-US"/>
              <a:t>Medium Term Fund</a:t>
            </a:r>
            <a:endParaRPr lang="id-ID" altLang="en-US"/>
          </a:p>
        </p:txBody>
      </p:sp>
      <p:sp>
        <p:nvSpPr>
          <p:cNvPr id="6" name="Oval 5"/>
          <p:cNvSpPr/>
          <p:nvPr/>
        </p:nvSpPr>
        <p:spPr>
          <a:xfrm>
            <a:off x="224155" y="5422265"/>
            <a:ext cx="1993900" cy="136906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id-ID" altLang="en-US"/>
              <a:t>Perlindungan (Shield)</a:t>
            </a:r>
            <a:endParaRPr lang="id-ID" altLang="en-US"/>
          </a:p>
        </p:txBody>
      </p:sp>
      <p:cxnSp>
        <p:nvCxnSpPr>
          <p:cNvPr id="7" name="Straight Connector 6"/>
          <p:cNvCxnSpPr>
            <a:stCxn id="2" idx="2"/>
          </p:cNvCxnSpPr>
          <p:nvPr/>
        </p:nvCxnSpPr>
        <p:spPr>
          <a:xfrm>
            <a:off x="4730115" y="5474970"/>
            <a:ext cx="0" cy="744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072005" y="6219825"/>
            <a:ext cx="26581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id-ID" altLang="en-US"/>
              <a:t>Pengertian Dana Darurat</a:t>
            </a:r>
            <a:endParaRPr lang="id-ID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p>
            <a:pPr marL="0" indent="0">
              <a:buNone/>
            </a:pPr>
            <a:r>
              <a:rPr lang="id-ID" altLang="en-US"/>
              <a:t>Dana Darurat adalah dana dialokasikan atau dipersiapkan pada rekening yang terpisah atau tidak dicampur dengan rekening lainnya.</a:t>
            </a:r>
            <a:endParaRPr lang="id-ID" altLang="en-US"/>
          </a:p>
          <a:p>
            <a:pPr marL="0" indent="0">
              <a:buNone/>
            </a:pPr>
            <a:r>
              <a:rPr lang="id-ID" altLang="en-US"/>
              <a:t>Dana Darurat biasanya di simpan dalam rekening bank kaena:</a:t>
            </a:r>
            <a:endParaRPr lang="id-ID" altLang="en-US"/>
          </a:p>
          <a:p>
            <a:r>
              <a:rPr lang="id-ID" altLang="en-US"/>
              <a:t>Aman karena dijamin pemerintah</a:t>
            </a:r>
            <a:endParaRPr lang="id-ID" altLang="en-US"/>
          </a:p>
          <a:p>
            <a:r>
              <a:rPr lang="id-ID" altLang="en-US"/>
              <a:t>Bisa diambil kapan saja jika ada kebutuhan mendadak</a:t>
            </a:r>
            <a:endParaRPr lang="id-ID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id-ID" altLang="en-US"/>
              <a:t>Kebutuhan Biaya Mendadak</a:t>
            </a:r>
            <a:endParaRPr lang="id-ID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p>
            <a:r>
              <a:rPr lang="id-ID" altLang="en-US"/>
              <a:t>Kebutuhan biaya karena sakit</a:t>
            </a:r>
            <a:endParaRPr lang="id-ID" altLang="en-US"/>
          </a:p>
          <a:p>
            <a:r>
              <a:rPr lang="id-ID" altLang="en-US"/>
              <a:t>Kecelakanaan di jalan</a:t>
            </a:r>
            <a:endParaRPr lang="id-ID" altLang="en-US"/>
          </a:p>
          <a:p>
            <a:r>
              <a:rPr lang="id-ID" altLang="en-US"/>
              <a:t>Terjadinya pemutusan hubungan kerja</a:t>
            </a:r>
            <a:endParaRPr lang="id-ID" altLang="en-US"/>
          </a:p>
          <a:p>
            <a:r>
              <a:rPr lang="id-ID" altLang="en-US"/>
              <a:t>Kebutuhan biaya jika terjadi kematian</a:t>
            </a:r>
            <a:endParaRPr lang="id-ID" altLang="en-US"/>
          </a:p>
          <a:p>
            <a:r>
              <a:rPr lang="id-ID" altLang="en-US"/>
              <a:t>Kebutuhan biaya pernikahan</a:t>
            </a:r>
            <a:endParaRPr lang="id-ID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000120140530A37PPBG">
  <a:themeElements>
    <a:clrScheme name="KSO_BLUE8">
      <a:dk1>
        <a:srgbClr val="47494B"/>
      </a:dk1>
      <a:lt1>
        <a:srgbClr val="FFFFFF"/>
      </a:lt1>
      <a:dk2>
        <a:srgbClr val="454749"/>
      </a:dk2>
      <a:lt2>
        <a:srgbClr val="EAF5FC"/>
      </a:lt2>
      <a:accent1>
        <a:srgbClr val="358CC1"/>
      </a:accent1>
      <a:accent2>
        <a:srgbClr val="2D9C9F"/>
      </a:accent2>
      <a:accent3>
        <a:srgbClr val="76C8A3"/>
      </a:accent3>
      <a:accent4>
        <a:srgbClr val="9D9394"/>
      </a:accent4>
      <a:accent5>
        <a:srgbClr val="84ADE4"/>
      </a:accent5>
      <a:accent6>
        <a:srgbClr val="FFC000"/>
      </a:accent6>
      <a:hlink>
        <a:srgbClr val="00B0F0"/>
      </a:hlink>
      <a:folHlink>
        <a:srgbClr val="AFB2B4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A000120140530A37PPBG</Template>
  <TotalTime>0</TotalTime>
  <Words>629</Words>
  <Application>WPS Presentation</Application>
  <PresentationFormat>On-screen Show (4:3)</PresentationFormat>
  <Paragraphs>29</Paragraphs>
  <Slides>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</vt:lpstr>
      <vt:lpstr>SimSun</vt:lpstr>
      <vt:lpstr>Wingdings</vt:lpstr>
      <vt:lpstr>Calibri</vt:lpstr>
      <vt:lpstr>Microsoft YaHei</vt:lpstr>
      <vt:lpstr>Arial Black</vt:lpstr>
      <vt:lpstr>Wingdings 2</vt:lpstr>
      <vt:lpstr>幼圆</vt:lpstr>
      <vt:lpstr>Calibri Light</vt:lpstr>
      <vt:lpstr>A000120140530A37PPBG</vt:lpstr>
      <vt:lpstr>Manajemen Dana Darurat</vt:lpstr>
      <vt:lpstr>PowerPoint 演示文稿</vt:lpstr>
      <vt:lpstr>Pengertian Dana Darurat</vt:lpstr>
      <vt:lpstr>Kebutuhan Biaya Mendadak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fdsa</dc:title>
  <dc:creator>admin</dc:creator>
  <cp:lastModifiedBy>user</cp:lastModifiedBy>
  <cp:revision>92</cp:revision>
  <dcterms:created xsi:type="dcterms:W3CDTF">2014-06-03T02:52:00Z</dcterms:created>
  <dcterms:modified xsi:type="dcterms:W3CDTF">2017-02-20T06:13:13Z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模板文件">
    <vt:lpwstr/>
  </property>
  <property fmtid="{D5CDD505-2E9C-101B-9397-08002B2CF9AE}" pid="3" name="标题">
    <vt:lpwstr>Â¥·¿³ÇÊÐ±³¾°_A000120140530A37PPBG</vt:lpwstr>
  </property>
  <property fmtid="{D5CDD505-2E9C-101B-9397-08002B2CF9AE}" pid="4" name="关键字">
    <vt:lpwstr>ÉÌÒµ¿Æ¼¼ 4:3 À¶ À¶É« Â¥·¿ ³ÇÊÐ ·¿µØ²ú µØ²ú ÂÌ»¯ V1 ¶àÉ«</vt:lpwstr>
  </property>
  <property fmtid="{D5CDD505-2E9C-101B-9397-08002B2CF9AE}" pid="5" name="KSOProductBuildVer">
    <vt:lpwstr>1033-10.2.0.5811</vt:lpwstr>
  </property>
</Properties>
</file>